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77" r:id="rId5"/>
    <p:sldId id="259" r:id="rId6"/>
    <p:sldId id="281" r:id="rId7"/>
    <p:sldId id="261" r:id="rId8"/>
    <p:sldId id="291" r:id="rId9"/>
    <p:sldId id="262" r:id="rId10"/>
    <p:sldId id="263" r:id="rId11"/>
    <p:sldId id="278" r:id="rId12"/>
    <p:sldId id="280" r:id="rId13"/>
    <p:sldId id="266" r:id="rId14"/>
    <p:sldId id="267" r:id="rId15"/>
    <p:sldId id="273" r:id="rId16"/>
    <p:sldId id="271" r:id="rId17"/>
    <p:sldId id="293" r:id="rId18"/>
    <p:sldId id="294" r:id="rId19"/>
    <p:sldId id="295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F0F3C727C1F1DA7D5DF13E67539EC8F62B7D906DDDBA2CB85417F0DE4BB965AE5C387AF19CB485341F9D" TargetMode="External"/><Relationship Id="rId2" Type="http://schemas.openxmlformats.org/officeDocument/2006/relationships/hyperlink" Target="consultantplus://offline/ref=0F0F3C727C1F1DA7D5DF13E67539EC8F62B6DB0CDEDDA2CB85417F0DE44BFB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6173FFDB3832FC6D128CCB0720B8D829DE48874F37F48176AEFF5E9661466F3C708664DCFSBRC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0F992EE5DDB77AF0C7BF2EA04659AF9833C6679017D1BF8DD35DBC72F82866E79048CA41DA30774E3sA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602EEEBB74877DA3AC56839E8E3008FB1EA74F20C066733DC03EF381D34548A4E3EF90377358E50nCq8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4063" r="977" b="69531"/>
          <a:stretch>
            <a:fillRect/>
          </a:stretch>
        </p:blipFill>
        <p:spPr bwMode="auto">
          <a:xfrm>
            <a:off x="179512" y="0"/>
            <a:ext cx="876624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844824"/>
            <a:ext cx="8712968" cy="1454150"/>
          </a:xfrm>
          <a:prstGeom prst="rect">
            <a:avLst/>
          </a:prstGeom>
          <a:effectLst>
            <a:outerShdw dist="17961" dir="18900000" algn="ctr" rotWithShape="0">
              <a:srgbClr val="99CCFF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Лицензирование образовательной деятельности  </a:t>
            </a:r>
          </a:p>
        </p:txBody>
      </p:sp>
    </p:spTree>
    <p:extLst>
      <p:ext uri="{BB962C8B-B14F-4D97-AF65-F5344CB8AC3E}">
        <p14:creationId xmlns:p14="http://schemas.microsoft.com/office/powerpoint/2010/main" val="4034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417243"/>
          </a:xfrm>
        </p:spPr>
        <p:txBody>
          <a:bodyPr>
            <a:normAutofit/>
          </a:bodyPr>
          <a:lstStyle/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имеющие неснятую или непогашенную судимость за умышленные тяжкие и особо тяжкие преступления;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признанные недееспособными в установленном федеральным законом </a:t>
            </a:r>
            <a:r>
              <a:rPr lang="ru-RU" sz="1800" b="1" dirty="0" smtClean="0">
                <a:solidFill>
                  <a:schemeClr val="tx1"/>
                </a:solidFill>
              </a:rPr>
              <a:t>порядке;</a:t>
            </a:r>
            <a:endParaRPr lang="ru-RU" sz="1800" b="1" dirty="0">
              <a:solidFill>
                <a:schemeClr val="tx1"/>
              </a:solidFill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имеющие заболевания, предусмотренные перечнем, утверждаемым федеральным органом исполнительной власти, осуществляющим функции по выработке государственной политики и нормативно-правовому регулированию в области здравоохранения.</a:t>
            </a: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6632" y="2044879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К педагогической деятельности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допускаются лица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5424" y="26064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Трудовой кодекс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0179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7"/>
            <a:ext cx="8640960" cy="381642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 Обозначил </a:t>
            </a:r>
            <a:r>
              <a:rPr lang="ru-RU" sz="1800" b="1" dirty="0">
                <a:solidFill>
                  <a:schemeClr val="tx1"/>
                </a:solidFill>
              </a:rPr>
              <a:t>появление в структуре системы образования новых лиц, осуществляющих образовательную деятельность – индивидуальных предпринимателей;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 Определил </a:t>
            </a:r>
            <a:r>
              <a:rPr lang="ru-RU" sz="1800" b="1" dirty="0">
                <a:solidFill>
                  <a:schemeClr val="tx1"/>
                </a:solidFill>
              </a:rPr>
              <a:t>две категории индивидуальных предпринимателей, осуществляющих образовательную деятельность: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- индивидуальный </a:t>
            </a:r>
            <a:r>
              <a:rPr lang="ru-RU" sz="1800" b="1" dirty="0">
                <a:solidFill>
                  <a:schemeClr val="tx1"/>
                </a:solidFill>
              </a:rPr>
              <a:t>предприниматель, осуществляющий образовательную деятельность непосредственно;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- индивидуальный </a:t>
            </a:r>
            <a:r>
              <a:rPr lang="ru-RU" sz="1800" b="1" dirty="0">
                <a:solidFill>
                  <a:schemeClr val="tx1"/>
                </a:solidFill>
              </a:rPr>
              <a:t>предприниматель, осуществляющий образовательную деятельность  с привлечением педагогических работников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Нововведения Федерального Закона от 29.12.2012 N 273-ФЗ "Об образовании в Российской Федерации" в части лицензирования образовательной деятельности  </a:t>
            </a:r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endParaRPr lang="ru-RU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7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Соискателем лицензии </a:t>
            </a:r>
            <a:r>
              <a:rPr lang="ru-RU" b="1" dirty="0"/>
              <a:t>на осуществление образовательной </a:t>
            </a:r>
            <a:r>
              <a:rPr lang="ru-RU" b="1" dirty="0" smtClean="0"/>
              <a:t>деятельности является </a:t>
            </a:r>
            <a:r>
              <a:rPr lang="ru-RU" b="1" dirty="0">
                <a:solidFill>
                  <a:srgbClr val="FF0000"/>
                </a:solidFill>
              </a:rPr>
              <a:t>индивидуальный предприниматель</a:t>
            </a:r>
            <a:r>
              <a:rPr lang="ru-RU" b="1" dirty="0"/>
              <a:t>, осуществляющий образовательную деятельность </a:t>
            </a:r>
            <a:r>
              <a:rPr lang="ru-RU" b="1" dirty="0">
                <a:solidFill>
                  <a:srgbClr val="FF0000"/>
                </a:solidFill>
              </a:rPr>
              <a:t>с привлечением </a:t>
            </a:r>
            <a:r>
              <a:rPr lang="ru-RU" b="1" dirty="0"/>
              <a:t>педагогических работников;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Индивидуальный </a:t>
            </a:r>
            <a:r>
              <a:rPr lang="ru-RU" b="1" dirty="0"/>
              <a:t>предприниматель, осуществляющий образовательную деятельность непосредственно получать лицензию не должен;</a:t>
            </a:r>
          </a:p>
          <a:p>
            <a:pPr algn="just"/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Определил  перечень программ по которым индивидуальные предприниматели имеют право осуществлять образовательную деятельность :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программы </a:t>
            </a:r>
            <a:r>
              <a:rPr lang="ru-RU" b="1" dirty="0"/>
              <a:t>(в  том числе  образовательные программы дошкольного образования);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общеразвивающие программы </a:t>
            </a:r>
            <a:r>
              <a:rPr lang="ru-RU" b="1" dirty="0"/>
              <a:t>(направлены на формирование и развитие творческих способностей детей, удовлетворение их индивидуальных потребностей в интеллектуальном,  нравственном и физическом совершенствовании, укрепление здоровья, а также на организацию их свободного времени)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Нововведения Федерального Закона от 29.12.2012 N 273-ФЗ "Об образовании в Российской Федерации" в части лицензирования образовательной деятельности  </a:t>
            </a:r>
            <a:br>
              <a:rPr 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endParaRPr lang="ru-RU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614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Пункт 10. 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Постановления 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РФ от 28 октября 2013 года № 966 «О лицензировании образовательной деятельности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</a:t>
            </a:r>
            <a:endParaRPr lang="ru-RU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 Для получения лицензии соискатель лицензии представляет в лицензирующий орган </a:t>
            </a:r>
            <a:r>
              <a:rPr lang="ru-RU" sz="1800" b="1" dirty="0">
                <a:solidFill>
                  <a:srgbClr val="FF0000"/>
                </a:solidFill>
              </a:rPr>
              <a:t>заявление,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а </a:t>
            </a:r>
            <a:r>
              <a:rPr lang="ru-RU" sz="1800" b="1" dirty="0">
                <a:solidFill>
                  <a:schemeClr val="tx1"/>
                </a:solidFill>
              </a:rPr>
              <a:t>также следующие документы (копии документов) и сведения:       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б</a:t>
            </a:r>
            <a:r>
              <a:rPr lang="ru-RU" sz="1800" b="1" dirty="0">
                <a:solidFill>
                  <a:schemeClr val="tx1"/>
                </a:solidFill>
              </a:rPr>
              <a:t>) реквизиты документов, подтверждающих наличие у соискателя лицензии на праве собственности или ином законном основании зданий, строений, сооружений, помещений и территорий (включая оборудованные учебные кабинеты, объекты для проведения практических занятий, объекты физической культуры и спорта) в каждом из мест осуществления образовательной деятельности, а также копии правоустанавливающих документов в случае, если права на указанные здания, строения, сооружения, помещения и территории и сделки с ними не подлежат обязательной государственной регистрации в соответствии с законодательством Российской Федерации;</a:t>
            </a:r>
            <a:endParaRPr lang="ru-RU" sz="1800" b="1" dirty="0">
              <a:solidFill>
                <a:schemeClr val="tx1"/>
              </a:solidFill>
              <a:hlinkClick r:id="rId2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в) подписанная руководителем организации, осуществляющей образовательную деятельность, справка о материально-техническом обеспечении образовательной деятельности по образовательным программам;</a:t>
            </a:r>
            <a:endParaRPr lang="ru-RU" sz="1800" b="1" dirty="0">
              <a:solidFill>
                <a:schemeClr val="tx1"/>
              </a:solidFill>
              <a:hlinkClick r:id="rId3"/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8545" y="429471"/>
            <a:ext cx="864096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rgbClr val="99CCFF"/>
            </a:outerShdw>
          </a:effectLst>
        </p:spPr>
        <p:txBody>
          <a:bodyPr lIns="101370" tIns="50685" rIns="101370" bIns="50685" anchor="ctr"/>
          <a:lstStyle/>
          <a:p>
            <a:pPr algn="ctr" defTabSz="1014413" eaLnBrk="0" hangingPunct="0"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Перечень документов, представляемых на 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1987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543292" cy="5805264"/>
          </a:xfrm>
        </p:spPr>
        <p:txBody>
          <a:bodyPr>
            <a:normAutofit lnSpcReduction="10000"/>
          </a:bodyPr>
          <a:lstStyle/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г) копии документов, подтверждающих наличие условий для питания и охраны здоровья обучающихся, а для образовательной организации - сведения о наличии помещения с соответствующими условиями для работы медицинских работников;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д) копии разработанных и утвержденных организацией, осуществляющей образовательную деятельность, образовательных программ;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е) реквизиты выданного в установленном порядке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необходимых для осуществления образовательной деятельности;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ж) реквизиты заключения о соответствии объекта защиты обязательным требованиям пожарной безопасности при осуществлении образовательной деятельности (в случае если соискателем лицензии является образовательная организация);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у) опись прилагаемых </a:t>
            </a:r>
            <a:r>
              <a:rPr lang="ru-RU" sz="1900" b="1" dirty="0" smtClean="0">
                <a:solidFill>
                  <a:schemeClr val="tx1"/>
                </a:solidFill>
              </a:rPr>
              <a:t>документов.</a:t>
            </a:r>
            <a:endParaRPr lang="ru-RU" sz="1900" b="1" dirty="0">
              <a:solidFill>
                <a:schemeClr val="tx1"/>
              </a:solidFill>
              <a:hlinkClick r:id="rId2"/>
            </a:endParaRP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4413" eaLnBrk="0" hangingPunct="0"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Перечень документов, представляемых на 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8418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815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Случаи возврата соискателю лицензии заявления и прилагаемых к нему документов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91 Лицензирование образовательной деятельности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9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пункт </a:t>
            </a:r>
            <a:r>
              <a:rPr lang="ru-RU" sz="2100" b="1" dirty="0">
                <a:solidFill>
                  <a:srgbClr val="FF0000"/>
                </a:solidFill>
              </a:rPr>
              <a:t>12. </a:t>
            </a:r>
            <a:r>
              <a:rPr lang="ru-RU" sz="1900" b="1" dirty="0">
                <a:solidFill>
                  <a:schemeClr val="tx1"/>
                </a:solidFill>
              </a:rPr>
              <a:t>Лицензирующий орган принимает </a:t>
            </a:r>
            <a:r>
              <a:rPr lang="ru-RU" sz="1900" b="1" dirty="0">
                <a:solidFill>
                  <a:srgbClr val="FF0000"/>
                </a:solidFill>
              </a:rPr>
              <a:t>решение о возврате соискателю лицензии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заявления </a:t>
            </a:r>
            <a:r>
              <a:rPr lang="ru-RU" sz="1900" b="1" dirty="0">
                <a:solidFill>
                  <a:schemeClr val="tx1"/>
                </a:solidFill>
              </a:rPr>
              <a:t>и прилагаемых к нему документов с мотивированным обоснованием причин возврата наряду с установленными законодательством Российской Федерации о лицензировании отдельных видов деятельности случаями при наличии одного из следующих оснований: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1) лицензирование образовательной деятельности соискателя лицензии </a:t>
            </a:r>
            <a:r>
              <a:rPr lang="ru-RU" sz="1900" b="1" dirty="0" smtClean="0">
                <a:solidFill>
                  <a:schemeClr val="tx1"/>
                </a:solidFill>
              </a:rPr>
              <a:t>в </a:t>
            </a:r>
            <a:r>
              <a:rPr lang="ru-RU" sz="1900" b="1" dirty="0">
                <a:solidFill>
                  <a:schemeClr val="tx1"/>
                </a:solidFill>
              </a:rPr>
              <a:t>соответствии с настоящим Федеральным законом не отнесено к компетенции лицензирующего органа;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2) для лицензирования заявлена образовательная деятельность по образовательным программам, которые соискатель лицензии </a:t>
            </a:r>
            <a:r>
              <a:rPr lang="ru-RU" sz="1900" b="1" dirty="0" smtClean="0">
                <a:solidFill>
                  <a:schemeClr val="tx1"/>
                </a:solidFill>
              </a:rPr>
              <a:t>в </a:t>
            </a:r>
            <a:r>
              <a:rPr lang="ru-RU" sz="1900" b="1" dirty="0">
                <a:solidFill>
                  <a:schemeClr val="tx1"/>
                </a:solidFill>
              </a:rPr>
              <a:t>соответствии с настоящим Федеральным законом не вправе реализовывать;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85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Пункт 7 Статьи 14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4 мая 2011 года № 99-ФЗ «О лицензировании отдельных видов деятельности»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1) наличие в представленных соискателем лицензии заявлении о предоставлении лицензии и (или) прилагаемых к нему документах недостоверной или искаженной информации;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2) установленное в ходе проверки несоответствие соискателя лицензии лицензионным требованиям;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3) представление соискателем лицензии заявления о предоставлении лицензии на образовательную деятельность  и прилагаемых к этому заявлению документов, если в отношении соискателя лицензии имеется решение об аннулировании ранее выданной лицензии на такой вид деятельности.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Основание отказа соискателю </a:t>
            </a: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лицензии </a:t>
            </a:r>
            <a:r>
              <a:rPr lang="ru-RU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предоставлении лицензии</a:t>
            </a:r>
            <a:endParaRPr lang="ru-R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84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порядку лицензирования образовательной деятельности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75109" y="1491805"/>
            <a:ext cx="7413590" cy="3778283"/>
          </a:xfrm>
          <a:prstGeom prst="rect">
            <a:avLst/>
          </a:prstGeom>
        </p:spPr>
        <p:txBody>
          <a:bodyPr lIns="82479" tIns="41239" rIns="82479" bIns="41239"/>
          <a:lstStyle/>
          <a:p>
            <a:pPr marL="342231" indent="-342231" algn="ctr" defTabSz="915001" eaLnBrk="0" hangingPunct="0">
              <a:spcBef>
                <a:spcPct val="20000"/>
              </a:spcBef>
              <a:defRPr/>
            </a:pPr>
            <a:r>
              <a:rPr lang="ru-RU" b="1" kern="0" dirty="0"/>
              <a:t>Лицензирующий орган проводит:</a:t>
            </a:r>
          </a:p>
          <a:p>
            <a:pPr marL="342231" indent="-342231" algn="just" defTabSz="915001" eaLnBrk="0" hangingPunct="0">
              <a:spcBef>
                <a:spcPct val="20000"/>
              </a:spcBef>
              <a:buFontTx/>
              <a:buChar char="•"/>
              <a:defRPr/>
            </a:pPr>
            <a:endParaRPr lang="ru-RU" kern="0" dirty="0"/>
          </a:p>
          <a:p>
            <a:pPr marL="743170" lvl="1" indent="-286385" algn="just" defTabSz="915001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900" b="1" dirty="0"/>
              <a:t>проверку полноты и достоверности сведений о соискателе лицензии, содержащихся в представленных соискателем лицензии заявлении и документах;</a:t>
            </a:r>
          </a:p>
          <a:p>
            <a:pPr marL="743170" lvl="1" indent="-286385" algn="just" defTabSz="915001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900" b="1" dirty="0"/>
              <a:t>возможности выполнения ими лицензионных требований и условий.</a:t>
            </a:r>
          </a:p>
          <a:p>
            <a:pPr marL="342231" indent="-342231" algn="just" defTabSz="915001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96855" y="4268146"/>
            <a:ext cx="2252409" cy="11618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479" tIns="41239" rIns="82479" bIns="41239" anchor="ctr"/>
          <a:lstStyle/>
          <a:p>
            <a:pPr algn="ctr">
              <a:defRPr/>
            </a:pPr>
            <a:endParaRPr lang="ru-RU" sz="1400" b="1" kern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kern="0" dirty="0">
                <a:solidFill>
                  <a:schemeClr val="tx1"/>
                </a:solidFill>
              </a:rPr>
              <a:t>Проверка в документарной форме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4735" y="4268146"/>
            <a:ext cx="2252409" cy="11618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479" tIns="41239" rIns="82479" bIns="41239" anchor="ctr"/>
          <a:lstStyle/>
          <a:p>
            <a:pPr algn="ctr">
              <a:defRPr/>
            </a:pPr>
            <a:endParaRPr lang="ru-RU" sz="1400" b="1" kern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kern="0" dirty="0">
                <a:solidFill>
                  <a:schemeClr val="tx1"/>
                </a:solidFill>
              </a:rPr>
              <a:t>Внеплановая выездная</a:t>
            </a:r>
          </a:p>
          <a:p>
            <a:pPr algn="ctr">
              <a:defRPr/>
            </a:pPr>
            <a:r>
              <a:rPr lang="ru-RU" sz="1400" b="1" kern="0" dirty="0">
                <a:solidFill>
                  <a:schemeClr val="tx1"/>
                </a:solidFill>
              </a:rPr>
              <a:t>проверка без согласования с прокуратурой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0756" y="5818040"/>
            <a:ext cx="7658135" cy="7100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479" tIns="41239" rIns="82479" bIns="41239" anchor="ctr"/>
          <a:lstStyle/>
          <a:p>
            <a:pPr algn="ctr">
              <a:defRPr/>
            </a:pPr>
            <a:r>
              <a:rPr lang="ru-RU" b="1" dirty="0"/>
              <a:t>Федеральный Закон № 99- ФЗ </a:t>
            </a:r>
          </a:p>
          <a:p>
            <a:pPr algn="ctr">
              <a:defRPr/>
            </a:pPr>
            <a:r>
              <a:rPr lang="ru-RU" b="1" dirty="0"/>
              <a:t>«О лицензировании отдельных видов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6199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13760" r="16331" b="15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6D13B3-7821-49C6-9E30-E81922AB3DD6}" type="slidenum">
              <a:rPr lang="ru-RU" altLang="ru-RU" sz="1200" smtClean="0">
                <a:latin typeface="Arial" charset="0"/>
              </a:rPr>
              <a:pPr eaLnBrk="1" hangingPunct="1"/>
              <a:t>19</a:t>
            </a:fld>
            <a:endParaRPr lang="ru-RU" altLang="ru-RU" sz="12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4075" y="836712"/>
            <a:ext cx="8001000" cy="612775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Межведомственное взаимодействие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3538538" cy="7858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157788"/>
            <a:ext cx="4117975" cy="78898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12781" r="85947" b="70044"/>
          <a:stretch>
            <a:fillRect/>
          </a:stretch>
        </p:blipFill>
        <p:spPr bwMode="auto">
          <a:xfrm>
            <a:off x="539750" y="3141663"/>
            <a:ext cx="1193800" cy="13398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8" b="17819"/>
          <a:stretch>
            <a:fillRect/>
          </a:stretch>
        </p:blipFill>
        <p:spPr bwMode="auto">
          <a:xfrm>
            <a:off x="2232025" y="2852738"/>
            <a:ext cx="4319588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7" descr="j029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284538"/>
            <a:ext cx="9667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16843" r="63272" b="72398"/>
          <a:stretch>
            <a:fillRect/>
          </a:stretch>
        </p:blipFill>
        <p:spPr bwMode="auto">
          <a:xfrm>
            <a:off x="6011863" y="2349500"/>
            <a:ext cx="2768600" cy="83978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t="13567" r="38737" b="73552"/>
          <a:stretch>
            <a:fillRect/>
          </a:stretch>
        </p:blipFill>
        <p:spPr bwMode="auto">
          <a:xfrm>
            <a:off x="5508104" y="4743394"/>
            <a:ext cx="3491119" cy="122430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3538538" cy="7858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107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732381" cy="43533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b="1" dirty="0">
                <a:solidFill>
                  <a:schemeClr val="tx1"/>
                </a:solidFill>
              </a:rPr>
              <a:t>1. Федеральный закон от 4 мая 2011 года № 99-ФЗ «О лицензировании отдельных видов деятельности»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2. Федеральный закон от 29 декабря 2012 года № 273-ФЗ «Об образовании в Российской Федерации»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3. Федеральный закон от 27 июля 2010 года № 210-ФЗ «Об организации предоставления государственных  и муниципальных услуг»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4. Постановление Правительства РФ от 28 октября 2013 года № 966 «О лицензировании образовательной деятельности»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5. </a:t>
            </a:r>
            <a:r>
              <a:rPr lang="ru-RU" sz="1900" b="1" dirty="0" smtClean="0">
                <a:solidFill>
                  <a:schemeClr val="tx1"/>
                </a:solidFill>
              </a:rPr>
              <a:t>Приказ </a:t>
            </a:r>
            <a:r>
              <a:rPr lang="ru-RU" sz="1900" b="1" dirty="0">
                <a:solidFill>
                  <a:schemeClr val="tx1"/>
                </a:solidFill>
              </a:rPr>
              <a:t>Министерства образования и науки Российской Федерации «Об утверждении форм заявлений о предоставлении лицензии на осуществление образовательной деятельности, о переоформлении лицензии на осуществление образовательной деятельности и справки о материально-техническом обеспечении образовательной деятельности по заявленным для лицензирования образовательным программам» от 11 декабря 2012 года № 1032</a:t>
            </a:r>
          </a:p>
          <a:p>
            <a:endParaRPr lang="ru-RU" sz="1900" b="1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Нормативные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5589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1900" b="1" dirty="0" smtClean="0">
                <a:solidFill>
                  <a:srgbClr val="FF0000"/>
                </a:solidFill>
              </a:rPr>
              <a:t>Н</a:t>
            </a:r>
            <a:r>
              <a:rPr lang="ru-RU" sz="1900" b="1" dirty="0" smtClean="0">
                <a:solidFill>
                  <a:schemeClr val="tx1"/>
                </a:solidFill>
              </a:rPr>
              <a:t>аличие </a:t>
            </a:r>
            <a:r>
              <a:rPr lang="ru-RU" sz="1900" b="1" dirty="0">
                <a:solidFill>
                  <a:schemeClr val="tx1"/>
                </a:solidFill>
              </a:rPr>
              <a:t>на праве собственности или ином законном основании зданий, строений, сооружений, помещений и территорий (включая оборудованные учебные кабинеты, объекты для проведения практических занятий, объекты физической культуры и спорта), необходимых для осуществления образовательной деятельности по заявленным к лицензированию образовательным </a:t>
            </a:r>
            <a:r>
              <a:rPr lang="ru-RU" sz="1900" b="1" dirty="0" smtClean="0">
                <a:solidFill>
                  <a:schemeClr val="tx1"/>
                </a:solidFill>
              </a:rPr>
              <a:t>программам (подпункт «а» пункта 4 Положения о лицензировании образовательной деятельности, утвержденного </a:t>
            </a:r>
            <a:r>
              <a:rPr lang="ru-RU" sz="1900" b="1" dirty="0">
                <a:solidFill>
                  <a:schemeClr val="tx1"/>
                </a:solidFill>
              </a:rPr>
              <a:t>постановлением Правительства РФ от 28 октября 2013 года № 966 «О лицензировании образовательной деятельности»). </a:t>
            </a:r>
          </a:p>
          <a:p>
            <a:pPr marL="0" indent="0" algn="just">
              <a:buNone/>
            </a:pPr>
            <a:endParaRPr lang="ru-RU" sz="19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Законные </a:t>
            </a:r>
            <a:r>
              <a:rPr lang="ru-RU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наличия у лицензиата зданий, строений, сооружений, помещений и территорий :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chemeClr val="tx1"/>
                </a:solidFill>
              </a:rPr>
              <a:t>-</a:t>
            </a:r>
            <a:r>
              <a:rPr lang="ru-RU" sz="1900" b="1" dirty="0" smtClean="0">
                <a:solidFill>
                  <a:schemeClr val="tx1"/>
                </a:solidFill>
              </a:rPr>
              <a:t>аренда;</a:t>
            </a:r>
            <a:endParaRPr lang="ru-RU" sz="19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- </a:t>
            </a:r>
            <a:r>
              <a:rPr lang="ru-RU" sz="1900" b="1" dirty="0">
                <a:solidFill>
                  <a:schemeClr val="tx1"/>
                </a:solidFill>
              </a:rPr>
              <a:t>оперативное управление;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chemeClr val="tx1"/>
                </a:solidFill>
              </a:rPr>
              <a:t>-безвозмездное пользование</a:t>
            </a:r>
            <a:r>
              <a:rPr lang="ru-RU" sz="1900" b="1" dirty="0" smtClean="0">
                <a:solidFill>
                  <a:schemeClr val="tx1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- собственность;</a:t>
            </a:r>
            <a:endParaRPr lang="ru-RU" sz="19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900" b="1" dirty="0">
                <a:solidFill>
                  <a:schemeClr val="tx1"/>
                </a:solidFill>
              </a:rPr>
              <a:t>Постоянное бессрочное </a:t>
            </a:r>
            <a:r>
              <a:rPr lang="ru-RU" sz="1900" b="1" dirty="0" smtClean="0">
                <a:solidFill>
                  <a:schemeClr val="tx1"/>
                </a:solidFill>
              </a:rPr>
              <a:t>пользование – на земельный участок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Лицензионные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требования, предъявляемые к соискателю лицензии</a:t>
            </a:r>
            <a:endParaRPr lang="ru-RU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9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8280920" cy="3450696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1800" b="1" dirty="0" smtClean="0">
                <a:solidFill>
                  <a:srgbClr val="FF0000"/>
                </a:solidFill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</a:rPr>
              <a:t>аличие </a:t>
            </a:r>
            <a:r>
              <a:rPr lang="ru-RU" sz="1800" b="1" dirty="0">
                <a:solidFill>
                  <a:schemeClr val="tx1"/>
                </a:solidFill>
              </a:rPr>
              <a:t>материально-технического обеспечения образовательной деятельности, оборудование помещений в соответствии с государственными и местными нормами и требованиями, в том числе в соответствии с требованиями федеральных государственных образовательных стандартов (подпункт «б» пункта </a:t>
            </a:r>
            <a:r>
              <a:rPr lang="ru-RU" sz="1800" b="1" dirty="0" smtClean="0">
                <a:solidFill>
                  <a:schemeClr val="tx1"/>
                </a:solidFill>
              </a:rPr>
              <a:t>4 </a:t>
            </a:r>
            <a:r>
              <a:rPr lang="ru-RU" sz="1800" b="1" dirty="0">
                <a:solidFill>
                  <a:schemeClr val="tx1"/>
                </a:solidFill>
              </a:rPr>
              <a:t>Положения о лицензировании образовательной </a:t>
            </a:r>
            <a:r>
              <a:rPr lang="ru-RU" sz="1800" b="1" dirty="0" smtClean="0">
                <a:solidFill>
                  <a:schemeClr val="tx1"/>
                </a:solidFill>
              </a:rPr>
              <a:t>деятельности, утвержденного </a:t>
            </a:r>
            <a:r>
              <a:rPr lang="ru-RU" sz="1800" b="1" dirty="0">
                <a:solidFill>
                  <a:schemeClr val="tx1"/>
                </a:solidFill>
              </a:rPr>
              <a:t>постановлением Правительства РФ от 28 октября 2013 года № 966 «О лицензировании образовательной деятельности»</a:t>
            </a:r>
            <a:r>
              <a:rPr lang="ru-RU" sz="1800" b="1" dirty="0" smtClean="0">
                <a:solidFill>
                  <a:schemeClr val="tx1"/>
                </a:solidFill>
              </a:rPr>
              <a:t>). </a:t>
            </a:r>
            <a:endParaRPr lang="ru-RU" sz="1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требования, предъявляемые к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соискателю лицензии</a:t>
            </a:r>
            <a:endParaRPr lang="ru-RU" sz="2800" dirty="0"/>
          </a:p>
        </p:txBody>
      </p:sp>
      <p:pic>
        <p:nvPicPr>
          <p:cNvPr id="4" name="Picture 23" descr="imag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682">
            <a:off x="6147758" y="4495154"/>
            <a:ext cx="25781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8064896" cy="3450696"/>
          </a:xfrm>
        </p:spPr>
        <p:txBody>
          <a:bodyPr/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1800" b="1" dirty="0" smtClean="0">
                <a:solidFill>
                  <a:srgbClr val="FF0000"/>
                </a:solidFill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</a:rPr>
              <a:t>аличие </a:t>
            </a:r>
            <a:r>
              <a:rPr lang="ru-RU" sz="1800" b="1" dirty="0">
                <a:solidFill>
                  <a:schemeClr val="tx1"/>
                </a:solidFill>
              </a:rPr>
              <a:t>условий для охраны здоровья обучающихся в соответствии со статьями 37 и 41 Федерального закона «Об образовании в Российской Федерации» (подпункт </a:t>
            </a:r>
            <a:r>
              <a:rPr lang="ru-RU" sz="1800" b="1" dirty="0" smtClean="0">
                <a:solidFill>
                  <a:schemeClr val="tx1"/>
                </a:solidFill>
              </a:rPr>
              <a:t>«в» </a:t>
            </a:r>
            <a:r>
              <a:rPr lang="ru-RU" sz="1800" b="1" dirty="0">
                <a:solidFill>
                  <a:schemeClr val="tx1"/>
                </a:solidFill>
              </a:rPr>
              <a:t>пункта </a:t>
            </a:r>
            <a:r>
              <a:rPr lang="ru-RU" sz="1800" b="1" dirty="0" smtClean="0">
                <a:solidFill>
                  <a:schemeClr val="tx1"/>
                </a:solidFill>
              </a:rPr>
              <a:t>4 </a:t>
            </a:r>
            <a:r>
              <a:rPr lang="ru-RU" sz="1800" b="1" dirty="0">
                <a:solidFill>
                  <a:schemeClr val="tx1"/>
                </a:solidFill>
              </a:rPr>
              <a:t>Положения о лицензировании образовательной деятельности, утвержденного постановлением Правительства РФ от 28 октября 2013 года № 966 «О лицензировании образовательной деятельности»).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требования, предъявляемые к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соискателю лицензии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D:\Мои документы\Рабочий стол\ДОУ\Частные детский сады\фот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29132"/>
            <a:ext cx="2987824" cy="199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989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3450696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ru-RU" sz="1800" b="1" dirty="0" smtClean="0">
                <a:solidFill>
                  <a:srgbClr val="FF0000"/>
                </a:solidFill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</a:rPr>
              <a:t>аличие </a:t>
            </a:r>
            <a:r>
              <a:rPr lang="ru-RU" sz="1800" b="1" dirty="0">
                <a:solidFill>
                  <a:schemeClr val="tx1"/>
                </a:solidFill>
              </a:rPr>
              <a:t>разработанных и утверждённых организацией, осуществляющей образовательную деятельность, образовательных программ в соответствии со статьёй 12 Федерального закона «Об образовании в Российской Федерации» (подпункт «г» пункта 4 Положения о лицензировании образовательной деятельности, утвержденного постановлением Правительства РФ от 28 октября 2013 года № 966 «О лицензировании образовательной деятельности»). </a:t>
            </a: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требования, предъявляемые к соискателю лицензии</a:t>
            </a:r>
            <a:endParaRPr lang="ru-RU" sz="2800" dirty="0"/>
          </a:p>
        </p:txBody>
      </p:sp>
      <p:pic>
        <p:nvPicPr>
          <p:cNvPr id="4" name="Рисунок 3" descr="Рыбинский район.jpg"/>
          <p:cNvPicPr>
            <a:picLocks noChangeAspect="1"/>
          </p:cNvPicPr>
          <p:nvPr/>
        </p:nvPicPr>
        <p:blipFill>
          <a:blip r:embed="rId2"/>
          <a:srcRect b="15858"/>
          <a:stretch>
            <a:fillRect/>
          </a:stretch>
        </p:blipFill>
        <p:spPr>
          <a:xfrm>
            <a:off x="683568" y="4581128"/>
            <a:ext cx="3382226" cy="189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254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696365" cy="345069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1900" b="1" dirty="0" smtClean="0">
                <a:solidFill>
                  <a:srgbClr val="FF0000"/>
                </a:solidFill>
              </a:rPr>
              <a:t>Н</a:t>
            </a:r>
            <a:r>
              <a:rPr lang="ru-RU" sz="1900" b="1" dirty="0" smtClean="0">
                <a:solidFill>
                  <a:schemeClr val="tx1"/>
                </a:solidFill>
              </a:rPr>
              <a:t>аличие </a:t>
            </a:r>
            <a:r>
              <a:rPr lang="ru-RU" sz="1900" b="1" dirty="0">
                <a:solidFill>
                  <a:schemeClr val="tx1"/>
                </a:solidFill>
              </a:rPr>
              <a:t>санитарно-эпидемиологического заключения о соответствии санитарным правилам зданий, строений, сооружений, помещений, оборудования и иного имущества, которые предполагается использовать для осуществления образовательной деятельности, в соответствии с пунктом 2 статьи 40 Федерального закона «О санитарно-эпидемиологическом благополучии населения» (подпункт </a:t>
            </a:r>
            <a:r>
              <a:rPr lang="ru-RU" sz="1900" b="1" dirty="0" smtClean="0">
                <a:solidFill>
                  <a:schemeClr val="tx1"/>
                </a:solidFill>
              </a:rPr>
              <a:t>«д» </a:t>
            </a:r>
            <a:r>
              <a:rPr lang="ru-RU" sz="2000" b="1" dirty="0">
                <a:solidFill>
                  <a:schemeClr val="tx1"/>
                </a:solidFill>
              </a:rPr>
              <a:t>пункта 4 Положения о лицензировании образовательной деятельности, утвержденного постановлением Правительства РФ от 28 октября 2013 года № 966 «О лицензировании образовательной деятельности»).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требования, предъявляемые к соискателю лицензии</a:t>
            </a:r>
          </a:p>
        </p:txBody>
      </p:sp>
      <p:pic>
        <p:nvPicPr>
          <p:cNvPr id="4" name="Рисунок 3" descr="1300791312_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941168"/>
            <a:ext cx="2193312" cy="174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659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требования, предъявляемые к соискателю лицензии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060847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</a:t>
            </a:r>
            <a:r>
              <a:rPr lang="ru-RU" sz="1900" b="1" dirty="0" smtClean="0"/>
              <a:t>аличие </a:t>
            </a:r>
            <a:r>
              <a:rPr lang="ru-RU" sz="1900" b="1" dirty="0"/>
              <a:t>у образовательной организации безопасных условий обучения, воспитания обучающихся,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организации, с учетом соответствующих требований, установленных в федеральных государственных образовательных стандартах, федеральных государственных требованиях и (или) образовательных стандартах, в соответствии с </a:t>
            </a:r>
            <a:r>
              <a:rPr lang="ru-RU" sz="1900" b="1" dirty="0">
                <a:hlinkClick r:id="rId2"/>
              </a:rPr>
              <a:t>частью 6 статьи 28</a:t>
            </a:r>
            <a:r>
              <a:rPr lang="ru-RU" sz="1900" b="1" dirty="0"/>
              <a:t> Федерального закона "Об образовании в Российской </a:t>
            </a:r>
            <a:r>
              <a:rPr lang="ru-RU" sz="1900" b="1" dirty="0" smtClean="0"/>
              <a:t>Федерации» </a:t>
            </a:r>
            <a:r>
              <a:rPr lang="ru-RU" sz="2000" b="1" dirty="0" smtClean="0"/>
              <a:t>(подпункт «е» </a:t>
            </a:r>
            <a:r>
              <a:rPr lang="ru-RU" sz="2000" b="1" dirty="0"/>
              <a:t>пункта 4 Положения о лицензировании образовательной деятельности, утвержденного постановлением Правительства РФ от 28 октября 2013 года № 966 «О лицензировании образовательной деятельности»). </a:t>
            </a:r>
          </a:p>
          <a:p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80105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991684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Консультацию по оформлению документов можно получить по адресу: 683000, </a:t>
            </a:r>
            <a:r>
              <a:rPr lang="ru-RU" sz="2800" b="1" dirty="0" smtClean="0">
                <a:solidFill>
                  <a:schemeClr val="tx1"/>
                </a:solidFill>
              </a:rPr>
              <a:t>               г</a:t>
            </a:r>
            <a:r>
              <a:rPr lang="ru-RU" sz="2800" b="1" dirty="0">
                <a:solidFill>
                  <a:schemeClr val="tx1"/>
                </a:solidFill>
              </a:rPr>
              <a:t>. Петропавловск-Камчатский, </a:t>
            </a:r>
            <a:r>
              <a:rPr lang="ru-RU" sz="2800" b="1" dirty="0" smtClean="0">
                <a:solidFill>
                  <a:schemeClr val="tx1"/>
                </a:solidFill>
              </a:rPr>
              <a:t>                       ул</a:t>
            </a:r>
            <a:r>
              <a:rPr lang="ru-RU" sz="2800" b="1" dirty="0">
                <a:solidFill>
                  <a:schemeClr val="tx1"/>
                </a:solidFill>
              </a:rPr>
              <a:t>. Советская, д</a:t>
            </a:r>
            <a:r>
              <a:rPr lang="ru-RU" sz="2800" b="1" dirty="0" smtClean="0">
                <a:solidFill>
                  <a:schemeClr val="tx1"/>
                </a:solidFill>
              </a:rPr>
              <a:t>. 35</a:t>
            </a:r>
            <a:r>
              <a:rPr lang="ru-RU" sz="2800" b="1" dirty="0">
                <a:solidFill>
                  <a:schemeClr val="tx1"/>
                </a:solidFill>
              </a:rPr>
              <a:t>, кабинет </a:t>
            </a:r>
            <a:r>
              <a:rPr lang="ru-RU" sz="2800" b="1" dirty="0" smtClean="0">
                <a:solidFill>
                  <a:schemeClr val="tx1"/>
                </a:solidFill>
              </a:rPr>
              <a:t>215.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Консультационные дни: </a:t>
            </a:r>
            <a:r>
              <a:rPr lang="ru-RU" sz="2800" b="1" dirty="0">
                <a:solidFill>
                  <a:schemeClr val="tx1"/>
                </a:solidFill>
              </a:rPr>
              <a:t>понедельник и четверг, с 10.00 до </a:t>
            </a:r>
            <a:r>
              <a:rPr lang="ru-RU" sz="2800" b="1" dirty="0" smtClean="0">
                <a:solidFill>
                  <a:schemeClr val="tx1"/>
                </a:solidFill>
              </a:rPr>
              <a:t>16.00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Телефон</a:t>
            </a:r>
            <a:r>
              <a:rPr lang="ru-RU" sz="2800" b="1" dirty="0" smtClean="0">
                <a:solidFill>
                  <a:schemeClr val="tx1"/>
                </a:solidFill>
              </a:rPr>
              <a:t>: 8 </a:t>
            </a:r>
            <a:r>
              <a:rPr lang="ru-RU" sz="2800" b="1" dirty="0">
                <a:solidFill>
                  <a:schemeClr val="tx1"/>
                </a:solidFill>
              </a:rPr>
              <a:t>(4152) </a:t>
            </a:r>
            <a:r>
              <a:rPr lang="ru-RU" sz="2800" b="1" dirty="0" smtClean="0">
                <a:solidFill>
                  <a:schemeClr val="tx1"/>
                </a:solidFill>
              </a:rPr>
              <a:t>42-10-76, </a:t>
            </a:r>
            <a:r>
              <a:rPr lang="ru-RU" sz="2800" b="1" dirty="0" err="1">
                <a:solidFill>
                  <a:schemeClr val="tx1"/>
                </a:solidFill>
              </a:rPr>
              <a:t>Куданцева</a:t>
            </a:r>
            <a:r>
              <a:rPr lang="ru-RU" sz="2800" b="1" dirty="0">
                <a:solidFill>
                  <a:schemeClr val="tx1"/>
                </a:solidFill>
              </a:rPr>
              <a:t> Надежда </a:t>
            </a:r>
            <a:r>
              <a:rPr lang="ru-RU" sz="2800" b="1" dirty="0" smtClean="0">
                <a:solidFill>
                  <a:schemeClr val="tx1"/>
                </a:solidFill>
              </a:rPr>
              <a:t>Анатольевна.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05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736648" y="2124904"/>
            <a:ext cx="7771113" cy="1584176"/>
          </a:xfrm>
        </p:spPr>
        <p:txBody>
          <a:bodyPr>
            <a:normAutofit/>
          </a:bodyPr>
          <a:lstStyle/>
          <a:p>
            <a:pPr indent="-21479" algn="just">
              <a:buNone/>
            </a:pPr>
            <a:r>
              <a:rPr lang="ru-RU" altLang="ru-RU" sz="1800" b="1" dirty="0">
                <a:solidFill>
                  <a:schemeClr val="tx1"/>
                </a:solidFill>
              </a:rPr>
              <a:t>Обеспечение единой государственной политики в области защиты прав граждан, их законных интересов, нравственности и здоровья при реализации неотъемлемого конституционного права граждан на образование;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6813001" cy="1084589"/>
          </a:xfrm>
          <a:prstGeom prst="rect">
            <a:avLst/>
          </a:prstGeom>
          <a:noFill/>
        </p:spPr>
        <p:txBody>
          <a:bodyPr wrap="none" lIns="82479" tIns="41239" rIns="82479" bIns="4123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Цель лицензирования 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образовательной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0728" y="3709080"/>
            <a:ext cx="7658189" cy="1960720"/>
          </a:xfrm>
          <a:prstGeom prst="rect">
            <a:avLst/>
          </a:prstGeom>
        </p:spPr>
        <p:txBody>
          <a:bodyPr lIns="82479" tIns="41239" rIns="82479" bIns="41239">
            <a:spAutoFit/>
          </a:bodyPr>
          <a:lstStyle/>
          <a:p>
            <a:pPr marL="274320" indent="-21479" algn="just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32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Задачи лицензирования </a:t>
            </a:r>
            <a:r>
              <a:rPr lang="ru-RU" dirty="0">
                <a:latin typeface="Arial" pitchFamily="34" charset="0"/>
              </a:rPr>
              <a:t>– </a:t>
            </a:r>
            <a:r>
              <a:rPr lang="ru-RU" b="1" dirty="0"/>
              <a:t>предупреждение, выявление и пресечение нарушений юридическим лицом</a:t>
            </a:r>
            <a:r>
              <a:rPr lang="ru-RU" b="1" dirty="0" smtClean="0"/>
              <a:t>, его руководителем, индивидуальным предпринимателем и </a:t>
            </a:r>
            <a:r>
              <a:rPr lang="ru-RU" b="1" dirty="0"/>
              <a:t>иными должностными лицами требований, которые установлены Федеральными законами и принимаемыми в соответствии с ними иными нормативными правовыми актами Российской </a:t>
            </a:r>
            <a:r>
              <a:rPr lang="ru-RU" b="1" dirty="0" smtClean="0"/>
              <a:t>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64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5995" y="3407304"/>
            <a:ext cx="7408333" cy="3190048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lang="ru-RU" sz="1400" dirty="0" smtClean="0"/>
          </a:p>
          <a:p>
            <a:pPr algn="just">
              <a:buNone/>
              <a:defRPr/>
            </a:pPr>
            <a:r>
              <a:rPr lang="ru-RU" sz="1600" dirty="0" smtClean="0">
                <a:solidFill>
                  <a:schemeClr val="accent2"/>
                </a:solidFill>
              </a:rPr>
              <a:t>  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ru-RU" sz="4000" dirty="0" smtClean="0">
                <a:solidFill>
                  <a:schemeClr val="accent2"/>
                </a:solidFill>
              </a:rPr>
              <a:t> </a:t>
            </a:r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Соискатель лицензии  </a:t>
            </a:r>
            <a:r>
              <a:rPr lang="ru-RU" sz="4000" dirty="0"/>
              <a:t>- </a:t>
            </a:r>
            <a:r>
              <a:rPr lang="ru-RU" sz="4500" dirty="0">
                <a:solidFill>
                  <a:schemeClr val="tx1"/>
                </a:solidFill>
              </a:rPr>
              <a:t>это юридическое лицо или индивидуальный предприниматель, обратившиеся в лицензирующий орган с заявлением о предоставлении лицензии</a:t>
            </a:r>
            <a:r>
              <a:rPr lang="ru-RU" sz="45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ru-RU" sz="45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Лицензиат</a:t>
            </a:r>
            <a:r>
              <a:rPr lang="ru-RU" sz="4500" b="1" dirty="0" smtClean="0">
                <a:solidFill>
                  <a:schemeClr val="tx1"/>
                </a:solidFill>
              </a:rPr>
              <a:t> </a:t>
            </a:r>
            <a:r>
              <a:rPr lang="ru-RU" sz="4500" b="1" dirty="0">
                <a:solidFill>
                  <a:schemeClr val="tx1"/>
                </a:solidFill>
              </a:rPr>
              <a:t>- </a:t>
            </a:r>
            <a:r>
              <a:rPr lang="ru-RU" sz="4500" dirty="0">
                <a:solidFill>
                  <a:schemeClr val="tx1"/>
                </a:solidFill>
              </a:rPr>
              <a:t>это юридическое лицо или индивидуальный предприниматель, имеющее лицензию</a:t>
            </a:r>
            <a:r>
              <a:rPr lang="ru-RU" sz="45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ru-RU" sz="45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ru-R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Лицензионные требования </a:t>
            </a:r>
            <a:r>
              <a:rPr lang="ru-RU" sz="4500" b="1" dirty="0">
                <a:solidFill>
                  <a:schemeClr val="tx1"/>
                </a:solidFill>
              </a:rPr>
              <a:t>- </a:t>
            </a:r>
            <a:r>
              <a:rPr lang="ru-RU" sz="4500" dirty="0">
                <a:solidFill>
                  <a:schemeClr val="tx1"/>
                </a:solidFill>
              </a:rPr>
              <a:t>совокупность требований, которые установлены положениями о лицензировании конкретных видов деятельности, основанные на соответствующих требованиях законодательства Российской Федерации и направленные на обеспечение достижения целей лицензирования.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22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понятия, используемые при лицензировании</a:t>
            </a:r>
            <a:r>
              <a:rPr lang="ru-RU" sz="4900" b="1" i="1" dirty="0">
                <a:solidFill>
                  <a:schemeClr val="bg1"/>
                </a:solidFill>
              </a:rPr>
              <a:t/>
            </a:r>
            <a:br>
              <a:rPr lang="ru-RU" sz="4900" b="1" i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00808"/>
            <a:ext cx="743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Лицензия - </a:t>
            </a:r>
            <a:r>
              <a:rPr lang="ru-RU" b="1" dirty="0"/>
              <a:t>специальное разрешение на право осуществления юридическим лицом или индивидуальным предпринимателем конкретного вида деятельности </a:t>
            </a:r>
            <a:r>
              <a:rPr lang="ru-RU" dirty="0"/>
              <a:t>(выполнения работ, оказания услуг, составляющих лицензируемый вид деятельности), которое </a:t>
            </a:r>
            <a:r>
              <a:rPr lang="ru-RU" b="1" dirty="0"/>
              <a:t>подтверждается документом</a:t>
            </a:r>
            <a:r>
              <a:rPr lang="ru-RU" dirty="0"/>
              <a:t>, выданным лицензирующим органом на бумажном носителе или в форме электронного </a:t>
            </a:r>
            <a:r>
              <a:rPr lang="ru-RU" dirty="0" smtClean="0"/>
              <a:t>документа.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713387"/>
          </a:xfrm>
        </p:spPr>
        <p:txBody>
          <a:bodyPr>
            <a:normAutofit fontScale="92500" lnSpcReduction="10000"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Образовательная деятельность подлежит лицензированию в соответствии с законодательством Российской Федерации о лицензировании отдельных видов деятельности с учетом особенностей Федерального закона от 29 декабря 2012 года № 273-ФЗ  «Об образовании в Российской Федерации»  </a:t>
            </a:r>
            <a:r>
              <a:rPr lang="ru-RU" sz="2100" b="1" dirty="0">
                <a:solidFill>
                  <a:srgbClr val="FF0000"/>
                </a:solidFill>
              </a:rPr>
              <a:t>(статья 91</a:t>
            </a:r>
            <a:r>
              <a:rPr lang="ru-RU" sz="2100" b="1" dirty="0" smtClean="0">
                <a:solidFill>
                  <a:srgbClr val="FF0000"/>
                </a:solidFill>
              </a:rPr>
              <a:t>);</a:t>
            </a:r>
            <a:endParaRPr lang="ru-RU" sz="2100" b="1" dirty="0">
              <a:solidFill>
                <a:srgbClr val="FF0000"/>
              </a:solidFill>
            </a:endParaRPr>
          </a:p>
          <a:p>
            <a:r>
              <a:rPr lang="ru-RU" sz="2100" b="1" dirty="0">
                <a:solidFill>
                  <a:schemeClr val="tx1"/>
                </a:solidFill>
              </a:rPr>
              <a:t>-образовательная деятельность - деятельность по реализации образовательных программ </a:t>
            </a:r>
            <a:r>
              <a:rPr lang="ru-RU" sz="2100" b="1" dirty="0">
                <a:solidFill>
                  <a:srgbClr val="FF0000"/>
                </a:solidFill>
              </a:rPr>
              <a:t>(статья  2);</a:t>
            </a:r>
          </a:p>
          <a:p>
            <a:pPr algn="just"/>
            <a:r>
              <a:rPr lang="ru-RU" sz="2100" b="1" dirty="0">
                <a:solidFill>
                  <a:schemeClr val="tx1"/>
                </a:solidFill>
              </a:rPr>
              <a:t>-образовательная программа 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 </a:t>
            </a:r>
            <a:r>
              <a:rPr lang="ru-RU" sz="2100" b="1" dirty="0">
                <a:solidFill>
                  <a:srgbClr val="FF0000"/>
                </a:solidFill>
              </a:rPr>
              <a:t>(статья  2);</a:t>
            </a:r>
          </a:p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 </a:t>
            </a:r>
            <a:r>
              <a:rPr lang="ru-RU" sz="2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Федеральный закон от 29 декабря 2012 года № 273-ФЗ</a:t>
            </a:r>
            <a:br>
              <a:rPr lang="ru-RU" sz="2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ru-RU" sz="2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 «Об образовании в Российской Федерации» </a:t>
            </a:r>
            <a:br>
              <a:rPr lang="ru-RU" sz="2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ru-RU" sz="2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(вступил в силу с 1 сентября 2013 года)</a:t>
            </a:r>
            <a:br>
              <a:rPr lang="ru-RU" sz="2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endParaRPr lang="ru-RU" sz="22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Образовательная деятельность осуществляется образовательными организациями и в случаях, установленных настоящим Федеральным законом организациями, осуществляющими обучение, а также индивидуальными предпринимателями </a:t>
            </a:r>
            <a:r>
              <a:rPr lang="ru-RU" sz="1900" b="1" dirty="0" smtClean="0">
                <a:solidFill>
                  <a:schemeClr val="tx1"/>
                </a:solidFill>
              </a:rPr>
              <a:t>             </a:t>
            </a:r>
            <a:r>
              <a:rPr lang="ru-RU" sz="1900" b="1" dirty="0" smtClean="0">
                <a:solidFill>
                  <a:srgbClr val="FF0000"/>
                </a:solidFill>
              </a:rPr>
              <a:t>(</a:t>
            </a:r>
            <a:r>
              <a:rPr lang="ru-RU" sz="1900" b="1" dirty="0">
                <a:solidFill>
                  <a:srgbClr val="FF0000"/>
                </a:solidFill>
              </a:rPr>
              <a:t>статья 21</a:t>
            </a:r>
            <a:r>
              <a:rPr lang="ru-RU" sz="1900" b="1" dirty="0" smtClean="0">
                <a:solidFill>
                  <a:srgbClr val="FF0000"/>
                </a:solidFill>
              </a:rPr>
              <a:t>);</a:t>
            </a:r>
            <a:endParaRPr lang="ru-RU" sz="1900" b="1" dirty="0">
              <a:solidFill>
                <a:srgbClr val="FF0000"/>
              </a:solidFill>
            </a:endParaRPr>
          </a:p>
          <a:p>
            <a:pPr algn="just"/>
            <a:endParaRPr lang="ru-RU" sz="1900" b="1" dirty="0">
              <a:solidFill>
                <a:schemeClr val="tx1"/>
              </a:solidFill>
            </a:endParaRP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На организации, осуществляющие обучение, и индивидуальных предпринимателей, на их обучающихся, на педагогических работников, занятых в организациях, осуществляющих обучение, или у индивидуальных предпринимателей, распространяются права, социальные гарантии, обязанности и ответственность образовательных организаций, обучающихся и педагогических работников таких образовательных </a:t>
            </a:r>
            <a:r>
              <a:rPr lang="ru-RU" sz="1900" b="1" dirty="0" smtClean="0">
                <a:solidFill>
                  <a:schemeClr val="tx1"/>
                </a:solidFill>
              </a:rPr>
              <a:t>организаций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(статья </a:t>
            </a:r>
            <a:r>
              <a:rPr lang="ru-RU" sz="1900" b="1" dirty="0">
                <a:solidFill>
                  <a:srgbClr val="FF0000"/>
                </a:solidFill>
              </a:rPr>
              <a:t>21).</a:t>
            </a:r>
          </a:p>
          <a:p>
            <a:pPr algn="just"/>
            <a:endParaRPr lang="ru-RU" sz="1900" b="1" dirty="0">
              <a:solidFill>
                <a:schemeClr val="tx1"/>
              </a:solidFill>
            </a:endParaRPr>
          </a:p>
          <a:p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Федеральный закон от 29 декабря 2012 года № 273-ФЗ</a:t>
            </a:r>
            <a:b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«Об образовании в Российской Федерации» </a:t>
            </a:r>
            <a:b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(вступил в силу с 1 сентября 2013 года)</a:t>
            </a:r>
            <a:br>
              <a:rPr lang="ru-RU" sz="2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55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900" b="1" dirty="0" smtClean="0">
              <a:solidFill>
                <a:schemeClr val="tx1"/>
              </a:solidFill>
            </a:endParaRPr>
          </a:p>
          <a:p>
            <a:pPr algn="just"/>
            <a:endParaRPr lang="ru-RU" sz="1900" b="1" dirty="0">
              <a:solidFill>
                <a:schemeClr val="tx1"/>
              </a:solidFill>
            </a:endParaRPr>
          </a:p>
          <a:p>
            <a:pPr algn="just"/>
            <a:endParaRPr lang="ru-RU" sz="19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Статья </a:t>
            </a:r>
            <a:r>
              <a:rPr lang="ru-RU" sz="2200" b="1" dirty="0">
                <a:solidFill>
                  <a:srgbClr val="FF0000"/>
                </a:solidFill>
              </a:rPr>
              <a:t>46. Право на занятие педагогической деятельностью</a:t>
            </a:r>
          </a:p>
          <a:p>
            <a:pPr algn="just"/>
            <a:endParaRPr lang="ru-RU" sz="1900" b="1" dirty="0">
              <a:solidFill>
                <a:schemeClr val="tx1"/>
              </a:solidFill>
            </a:endParaRP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1. Право на занятие педагогической деятельностью имеют лица, имеющие среднее профессиональное или высшее образование и отвечающие квалификационным требованиям, указанным в квалификационных справочниках, и (или) профессиональным стандартам.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</a:rPr>
              <a:t>2. Номенклатура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 утверждается Правительством Российской </a:t>
            </a:r>
            <a:r>
              <a:rPr lang="ru-RU" sz="1900" b="1" dirty="0" smtClean="0">
                <a:solidFill>
                  <a:schemeClr val="tx1"/>
                </a:solidFill>
              </a:rPr>
              <a:t>Федерации (постановление Правительства РФ от 08.08.2013 года № 678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организаций»);.</a:t>
            </a:r>
            <a:endParaRPr lang="ru-RU" sz="1900" b="1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Федеральный закон от 29 декабря 2012 года № 273-ФЗ</a:t>
            </a:r>
            <a:b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«Об образовании в Российской Федерации» </a:t>
            </a:r>
            <a:b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ru-RU" sz="2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(вступил в силу с 1 сентября 2013 года)</a:t>
            </a:r>
            <a:br>
              <a:rPr lang="ru-RU" sz="2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endParaRPr lang="ru-RU" sz="2000" dirty="0"/>
          </a:p>
        </p:txBody>
      </p:sp>
      <p:pic>
        <p:nvPicPr>
          <p:cNvPr id="6" name="Рисунок 59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30" y="5301207"/>
            <a:ext cx="1685969" cy="15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Воспитатель</a:t>
            </a:r>
          </a:p>
          <a:p>
            <a:pPr marL="0" indent="0" algn="just">
              <a:buNone/>
            </a:pPr>
            <a:r>
              <a:rPr lang="ru-RU" b="1" dirty="0" smtClean="0"/>
              <a:t>Требование к квалификации: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chemeClr val="tx1"/>
                </a:solidFill>
              </a:rPr>
              <a:t>высшее профессиональное образование или среднее профессиональное образование  по направлению подготовки «Образование и педагогика» без предъявления требований к стажу работы либо высшее профессиональное образование  или среднее профессиональное образование  и дополнительное профессиональное образование по направлению подготовки «Образование и педагогика» без предъявления требований к стажу работы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527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n w="11430"/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Приказ Министерства </a:t>
            </a:r>
            <a:r>
              <a:rPr lang="ru-RU" sz="1800" b="1" dirty="0">
                <a:ln w="11430"/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здравоохранения и социального развития Российской Федерации от 26.08.2010  N 761н «Об утверждении Единого квалификационного справочника должностей руководителей, специалистов и </a:t>
            </a:r>
            <a:r>
              <a:rPr lang="ru-RU" sz="1800" b="1" dirty="0" smtClean="0">
                <a:ln w="11430"/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служащих», </a:t>
            </a:r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/>
            </a:r>
            <a:b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раздел </a:t>
            </a:r>
            <a:r>
              <a:rPr lang="ru-RU" sz="1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"Квалификационные характеристики должностей работников образования»). </a:t>
            </a:r>
          </a:p>
        </p:txBody>
      </p:sp>
    </p:spTree>
    <p:extLst>
      <p:ext uri="{BB962C8B-B14F-4D97-AF65-F5344CB8AC3E}">
        <p14:creationId xmlns:p14="http://schemas.microsoft.com/office/powerpoint/2010/main" val="1092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133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К педагогической деятельности допускаются лица, имеющие образовательный ценз, который определяется в порядке, установленном Федеральным  законом от 29 декабря 2012 года N 273-ФЗ "Об образовании в Российской Федерации".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</a:rPr>
              <a:t>К педагогической деятельности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допускаются лица</a:t>
            </a:r>
            <a:r>
              <a:rPr lang="ru-RU" sz="18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лишенные права заниматься педагогической деятельностью в соответствии с вступившим в законную силу приговором суда;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имеющие или имевшие судимость, подвергающиеся или подвергавшиеся уголовному преследованию (за исключением лиц, уголовное преследование в отношении которых прекращено по реабилитирующим основаниям) за преступления против жизни и здоровья, свободы, чести и достоинства личности (за исключением незаконного помещения в психиатрический стационар, клеветы и оскорбления), половой неприкосновенности и половой свободы личности, против семьи и несовершеннолетних, здоровья населения и общественной нравственности, основ конституционного строя и безопасности государства, а также против общественной безопасности;</a:t>
            </a: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Трудовой кодекс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8072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315</TotalTime>
  <Words>2170</Words>
  <Application>Microsoft Office PowerPoint</Application>
  <PresentationFormat>Экран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Презентация PowerPoint</vt:lpstr>
      <vt:lpstr>Нормативные документы</vt:lpstr>
      <vt:lpstr>Презентация PowerPoint</vt:lpstr>
      <vt:lpstr>  Основные понятия, используемые при лицензировании </vt:lpstr>
      <vt:lpstr> Федеральный закон от 29 декабря 2012 года № 273-ФЗ  «Об образовании в Российской Федерации»  (вступил в силу с 1 сентября 2013 года) </vt:lpstr>
      <vt:lpstr>Презентация PowerPoint</vt:lpstr>
      <vt:lpstr>Презентация PowerPoint</vt:lpstr>
      <vt:lpstr>Приказ Министерства здравоохранения и социального развития Российской Федерации от 26.08.2010  N 761н «Об утверждении Единого квалификационного справочника должностей руководителей, специалистов и служащих»,  раздел "Квалификационные характеристики должностей работников образования»). </vt:lpstr>
      <vt:lpstr>Трудовой кодекс Российской Федерации</vt:lpstr>
      <vt:lpstr>Трудовой кодекс Российской Федерации</vt:lpstr>
      <vt:lpstr>Нововведения Федерального Закона от 29.12.2012 N 273-ФЗ "Об образовании в Российской Федерации" в части лицензирования образовательной деятельности   </vt:lpstr>
      <vt:lpstr>Нововведения Федерального Закона от 29.12.2012 N 273-ФЗ "Об образовании в Российской Федерации" в части лицензирования образовательной деятельности   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порядку лицензирования образовательной деятельности</vt:lpstr>
      <vt:lpstr>Презентация PowerPoint</vt:lpstr>
      <vt:lpstr>Межведомственное взаимодействие</vt:lpstr>
      <vt:lpstr> Лицензионные требования, предъявляемые к соискателю лицензии</vt:lpstr>
      <vt:lpstr>Лицензионные требования, предъявляемые к соискателю лицензии</vt:lpstr>
      <vt:lpstr>Лицензионные требования, предъявляемые к соискателю лицензии</vt:lpstr>
      <vt:lpstr>Лицензионные требования, предъявляемые к соискателю лицензии</vt:lpstr>
      <vt:lpstr>Лицензионные требования, предъявляемые к соискателю лицензии</vt:lpstr>
      <vt:lpstr>Лицензионные требования, предъявляемые к соискателю лицензии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Лицензирование образовательной  деятельности</dc:title>
  <dc:creator>Снегирева</dc:creator>
  <cp:lastModifiedBy>Седельникова А.А.</cp:lastModifiedBy>
  <cp:revision>95</cp:revision>
  <cp:lastPrinted>2013-12-11T03:46:02Z</cp:lastPrinted>
  <dcterms:created xsi:type="dcterms:W3CDTF">2013-12-11T02:20:14Z</dcterms:created>
  <dcterms:modified xsi:type="dcterms:W3CDTF">2017-03-14T02:34:07Z</dcterms:modified>
</cp:coreProperties>
</file>