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25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0594925634296"/>
          <c:y val="9.4438307766874896E-2"/>
          <c:w val="0.88159405124088852"/>
          <c:h val="0.41131192123163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strRef>
              <c:f>Лист1!$A$2:$A$9</c:f>
              <c:strCache>
                <c:ptCount val="8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Вопросы опеки и попечительства</c:v>
                </c:pt>
                <c:pt idx="3">
                  <c:v>Работа государственных общеобразовательных школ</c:v>
                </c:pt>
                <c:pt idx="4">
                  <c:v>Образование и патриотическое воспитание</c:v>
                </c:pt>
                <c:pt idx="5">
                  <c:v>Управление системой образования</c:v>
                </c:pt>
                <c:pt idx="6">
                  <c:v>Вопросы кадрового обеспечения</c:v>
                </c:pt>
                <c:pt idx="7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</c:v>
                </c:pt>
                <c:pt idx="1">
                  <c:v>18</c:v>
                </c:pt>
                <c:pt idx="2">
                  <c:v>5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5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7029840"/>
        <c:axId val="157031520"/>
      </c:barChart>
      <c:catAx>
        <c:axId val="157029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031520"/>
        <c:crosses val="autoZero"/>
        <c:auto val="1"/>
        <c:lblAlgn val="ctr"/>
        <c:lblOffset val="100"/>
        <c:noMultiLvlLbl val="0"/>
      </c:catAx>
      <c:valAx>
        <c:axId val="157031520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029840"/>
        <c:crosses val="autoZero"/>
        <c:crossBetween val="between"/>
        <c:majorUnit val="5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2018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59</c:v>
                </c:pt>
                <c:pt idx="1">
                  <c:v>3</c:v>
                </c:pt>
                <c:pt idx="2">
                  <c:v>10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4</c:v>
                </c:pt>
                <c:pt idx="14">
                  <c:v>34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2017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50</c:v>
                </c:pt>
                <c:pt idx="1">
                  <c:v>3</c:v>
                </c:pt>
                <c:pt idx="2">
                  <c:v>19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088768"/>
        <c:axId val="160830576"/>
      </c:barChart>
      <c:catAx>
        <c:axId val="163088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830576"/>
        <c:crosses val="autoZero"/>
        <c:auto val="1"/>
        <c:lblAlgn val="ctr"/>
        <c:lblOffset val="100"/>
        <c:noMultiLvlLbl val="0"/>
      </c:catAx>
      <c:valAx>
        <c:axId val="160830576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08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175337186897881"/>
                  <c:y val="1.6806722689075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Разъяснено</c:v>
                </c:pt>
                <c:pt idx="1">
                  <c:v>В процессе</c:v>
                </c:pt>
                <c:pt idx="2">
                  <c:v>Меры приняты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117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0.25588</cdr:x>
      <cdr:y>0.19768</cdr:y>
    </cdr:from>
    <cdr:to>
      <cdr:x>0.29629</cdr:x>
      <cdr:y>0.24893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339752" y="1111004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18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0.374</cdr:x>
      <cdr:y>0.37706</cdr:y>
    </cdr:from>
    <cdr:to>
      <cdr:x>0.41441</cdr:x>
      <cdr:y>0.42831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419872" y="2119116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0.4798</cdr:x>
      <cdr:y>0.21904</cdr:y>
    </cdr:from>
    <cdr:to>
      <cdr:x>0.5202</cdr:x>
      <cdr:y>0.27029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87257" y="1231053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17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0.5945</cdr:x>
      <cdr:y>0.22778</cdr:y>
    </cdr:from>
    <cdr:to>
      <cdr:x>0.63491</cdr:x>
      <cdr:y>0.27903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436096" y="1280146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16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0.70232</cdr:x>
      <cdr:y>0.23324</cdr:y>
    </cdr:from>
    <cdr:to>
      <cdr:x>0.74273</cdr:x>
      <cdr:y>0.28449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422020" y="1310855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15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0.815</cdr:x>
      <cdr:y>0.37706</cdr:y>
    </cdr:from>
    <cdr:to>
      <cdr:x>0.8554</cdr:x>
      <cdr:y>0.42831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7452320" y="2119116"/>
          <a:ext cx="36948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2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45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4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9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8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4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0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654183"/>
            <a:ext cx="5663806" cy="1729865"/>
          </a:xfrm>
          <a:effectLst/>
        </p:spPr>
        <p:txBody>
          <a:bodyPr>
            <a:noAutofit/>
          </a:bodyPr>
          <a:lstStyle/>
          <a:p>
            <a:pPr lvl="0" algn="ctr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1"/>
                </a:solidFill>
                <a:effectLst/>
                <a:latin typeface="+mn-lt"/>
              </a:rPr>
              <a:t>Министерство образования 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en-US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года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январь, февраль, март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2018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22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 обращения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за аналогичный период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2017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122 обращения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222" y="171251"/>
            <a:ext cx="6589199" cy="1280890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2018 года</a:t>
            </a:r>
            <a:endParaRPr lang="ru-RU" sz="2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956195"/>
              </p:ext>
            </p:extLst>
          </p:nvPr>
        </p:nvGraphicFramePr>
        <p:xfrm>
          <a:off x="0" y="1237876"/>
          <a:ext cx="9144000" cy="562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67177" y="234888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18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730" y="4374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2000" y="26369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460432" y="155679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28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56984" cy="1228998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обращений, поступивших в </a:t>
            </a:r>
            <a:r>
              <a:rPr lang="en-US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года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обращениями, поступившими в </a:t>
            </a:r>
            <a:r>
              <a:rPr lang="en-US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355453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42772"/>
            <a:ext cx="7309279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Всего поступило обращений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122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почте - 28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Переданные лично - 10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электронной почте, интернету - 78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факсу - 5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Принятые на личном приеме - 1</a:t>
            </a:r>
            <a:endParaRPr lang="ru-RU" dirty="0">
              <a:solidFill>
                <a:schemeClr val="accent1"/>
              </a:solidFill>
            </a:endParaRPr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490" y="332656"/>
            <a:ext cx="6589199" cy="150949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молодежной политики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</a:b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в I квартале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2018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года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423417"/>
              </p:ext>
            </p:extLst>
          </p:nvPr>
        </p:nvGraphicFramePr>
        <p:xfrm>
          <a:off x="1943100" y="1842146"/>
          <a:ext cx="6591300" cy="4069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468</TotalTime>
  <Words>144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Constantia</vt:lpstr>
      <vt:lpstr>Times New Roman</vt:lpstr>
      <vt:lpstr>Wingdings 3</vt:lpstr>
      <vt:lpstr>Легкий дым</vt:lpstr>
      <vt:lpstr>                  Министерство образования и молодежной политики Камчатского края </vt:lpstr>
      <vt:lpstr>Основные вопросы, содержащиеся в обращениях граждан, поступивших в I квартале 2018 года</vt:lpstr>
      <vt:lpstr>Количество обращений, поступивших в I квартале 2018    года по сравнению с обращениями, поступившими в I квартале 2017 года, с распределением по районам Камчатского края</vt:lpstr>
      <vt:lpstr>Обращения, поступившие в I квартале 2018 года </vt:lpstr>
      <vt:lpstr>Результаты рассмотрения обращений, поступивших в Министерство образования и молодежной политики Камчатского края  в I квартале 2018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39</cp:revision>
  <dcterms:created xsi:type="dcterms:W3CDTF">2017-03-28T02:03:13Z</dcterms:created>
  <dcterms:modified xsi:type="dcterms:W3CDTF">2018-04-26T04:08:43Z</dcterms:modified>
</cp:coreProperties>
</file>