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4A1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925" autoAdjust="0"/>
  </p:normalViewPr>
  <p:slideViewPr>
    <p:cSldViewPr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40594925634296"/>
          <c:y val="9.4438307766874896E-2"/>
          <c:w val="0.88159405124088852"/>
          <c:h val="0.4113119212316311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Колличество обращений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6000"/>
                    <a:lumMod val="104000"/>
                  </a:schemeClr>
                </a:gs>
                <a:gs pos="100000">
                  <a:schemeClr val="accent1">
                    <a:shade val="98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60000"/>
                </a:srgbClr>
              </a:outerShdw>
            </a:effectLst>
          </c:spPr>
          <c:invertIfNegative val="0"/>
          <c:cat>
            <c:strRef>
              <c:f>Лист1!$A$2:$A$9</c:f>
              <c:strCache>
                <c:ptCount val="8"/>
                <c:pt idx="0">
                  <c:v>Вопросы, касающиеся ДОУ</c:v>
                </c:pt>
                <c:pt idx="1">
                  <c:v>Получение жилья</c:v>
                </c:pt>
                <c:pt idx="2">
                  <c:v>Вопросы опеки и попечительства</c:v>
                </c:pt>
                <c:pt idx="3">
                  <c:v>Работа государственных общеобразовательных школ</c:v>
                </c:pt>
                <c:pt idx="4">
                  <c:v>Образование и патриотическое воспитание</c:v>
                </c:pt>
                <c:pt idx="5">
                  <c:v>Управление системой образования</c:v>
                </c:pt>
                <c:pt idx="6">
                  <c:v>Вопросы кадрового обеспечения</c:v>
                </c:pt>
                <c:pt idx="7">
                  <c:v>Другие вопросы, касающиеся системы образования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18</c:v>
                </c:pt>
                <c:pt idx="1">
                  <c:v>18</c:v>
                </c:pt>
                <c:pt idx="2">
                  <c:v>5</c:v>
                </c:pt>
                <c:pt idx="3">
                  <c:v>17</c:v>
                </c:pt>
                <c:pt idx="4">
                  <c:v>16</c:v>
                </c:pt>
                <c:pt idx="5">
                  <c:v>15</c:v>
                </c:pt>
                <c:pt idx="6">
                  <c:v>5</c:v>
                </c:pt>
                <c:pt idx="7">
                  <c:v>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57029840"/>
        <c:axId val="157031520"/>
      </c:barChart>
      <c:catAx>
        <c:axId val="15702984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7031520"/>
        <c:crosses val="autoZero"/>
        <c:auto val="1"/>
        <c:lblAlgn val="ctr"/>
        <c:lblOffset val="100"/>
        <c:noMultiLvlLbl val="0"/>
      </c:catAx>
      <c:valAx>
        <c:axId val="157031520"/>
        <c:scaling>
          <c:orientation val="minMax"/>
          <c:max val="3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7029840"/>
        <c:crosses val="autoZero"/>
        <c:crossBetween val="between"/>
        <c:majorUnit val="5"/>
        <c:min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I квартал 2018 года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Лист1!$A$2:$A$16</c:f>
              <c:strCache>
                <c:ptCount val="15"/>
                <c:pt idx="0">
                  <c:v>Петропавловск-Камчатский ГО</c:v>
                </c:pt>
                <c:pt idx="1">
                  <c:v>Вилючинский ГО</c:v>
                </c:pt>
                <c:pt idx="2">
                  <c:v>Елизовский МР</c:v>
                </c:pt>
                <c:pt idx="3">
                  <c:v>Мильковский МР</c:v>
                </c:pt>
                <c:pt idx="4">
                  <c:v>Соболевский МР</c:v>
                </c:pt>
                <c:pt idx="5">
                  <c:v>Алеутский МР</c:v>
                </c:pt>
                <c:pt idx="6">
                  <c:v>Быстринский МР</c:v>
                </c:pt>
                <c:pt idx="7">
                  <c:v>Усть-Камчатский МР</c:v>
                </c:pt>
                <c:pt idx="8">
                  <c:v>Усть-Большерецкий МР</c:v>
                </c:pt>
                <c:pt idx="9">
                  <c:v>поселок Палана</c:v>
                </c:pt>
                <c:pt idx="10">
                  <c:v>Пенжинский МР</c:v>
                </c:pt>
                <c:pt idx="11">
                  <c:v>Олюторский МР</c:v>
                </c:pt>
                <c:pt idx="12">
                  <c:v>Карагинский МР</c:v>
                </c:pt>
                <c:pt idx="13">
                  <c:v>Тигильский МР</c:v>
                </c:pt>
                <c:pt idx="14">
                  <c:v>не установлено</c:v>
                </c:pt>
              </c:strCache>
            </c:strRef>
          </c:cat>
          <c:val>
            <c:numRef>
              <c:f>Лист1!$C$2:$C$16</c:f>
              <c:numCache>
                <c:formatCode>General</c:formatCode>
                <c:ptCount val="15"/>
                <c:pt idx="0">
                  <c:v>59</c:v>
                </c:pt>
                <c:pt idx="1">
                  <c:v>3</c:v>
                </c:pt>
                <c:pt idx="2">
                  <c:v>10</c:v>
                </c:pt>
                <c:pt idx="3">
                  <c:v>2</c:v>
                </c:pt>
                <c:pt idx="4">
                  <c:v>2</c:v>
                </c:pt>
                <c:pt idx="5">
                  <c:v>0</c:v>
                </c:pt>
                <c:pt idx="6">
                  <c:v>2</c:v>
                </c:pt>
                <c:pt idx="7">
                  <c:v>3</c:v>
                </c:pt>
                <c:pt idx="8">
                  <c:v>0</c:v>
                </c:pt>
                <c:pt idx="9">
                  <c:v>0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4</c:v>
                </c:pt>
                <c:pt idx="14">
                  <c:v>34</c:v>
                </c:pt>
              </c:numCache>
            </c:numRef>
          </c:val>
        </c:ser>
        <c:ser>
          <c:idx val="0"/>
          <c:order val="0"/>
          <c:tx>
            <c:strRef>
              <c:f>Лист1!$B$1</c:f>
              <c:strCache>
                <c:ptCount val="1"/>
                <c:pt idx="0">
                  <c:v>I квартал 2017 года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Лист1!$A$2:$A$16</c:f>
              <c:strCache>
                <c:ptCount val="15"/>
                <c:pt idx="0">
                  <c:v>Петропавловск-Камчатский ГО</c:v>
                </c:pt>
                <c:pt idx="1">
                  <c:v>Вилючинский ГО</c:v>
                </c:pt>
                <c:pt idx="2">
                  <c:v>Елизовский МР</c:v>
                </c:pt>
                <c:pt idx="3">
                  <c:v>Мильковский МР</c:v>
                </c:pt>
                <c:pt idx="4">
                  <c:v>Соболевский МР</c:v>
                </c:pt>
                <c:pt idx="5">
                  <c:v>Алеутский МР</c:v>
                </c:pt>
                <c:pt idx="6">
                  <c:v>Быстринский МР</c:v>
                </c:pt>
                <c:pt idx="7">
                  <c:v>Усть-Камчатский МР</c:v>
                </c:pt>
                <c:pt idx="8">
                  <c:v>Усть-Большерецкий МР</c:v>
                </c:pt>
                <c:pt idx="9">
                  <c:v>поселок Палана</c:v>
                </c:pt>
                <c:pt idx="10">
                  <c:v>Пенжинский МР</c:v>
                </c:pt>
                <c:pt idx="11">
                  <c:v>Олюторский МР</c:v>
                </c:pt>
                <c:pt idx="12">
                  <c:v>Карагинский МР</c:v>
                </c:pt>
                <c:pt idx="13">
                  <c:v>Тигильский МР</c:v>
                </c:pt>
                <c:pt idx="14">
                  <c:v>не установлено</c:v>
                </c:pt>
              </c:strCache>
            </c:strRef>
          </c:cat>
          <c:val>
            <c:numRef>
              <c:f>Лист1!$B$2:$B$16</c:f>
              <c:numCache>
                <c:formatCode>General</c:formatCode>
                <c:ptCount val="15"/>
                <c:pt idx="0">
                  <c:v>50</c:v>
                </c:pt>
                <c:pt idx="1">
                  <c:v>3</c:v>
                </c:pt>
                <c:pt idx="2">
                  <c:v>19</c:v>
                </c:pt>
                <c:pt idx="3">
                  <c:v>8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2</c:v>
                </c:pt>
                <c:pt idx="8">
                  <c:v>1</c:v>
                </c:pt>
                <c:pt idx="9">
                  <c:v>0</c:v>
                </c:pt>
                <c:pt idx="10">
                  <c:v>2</c:v>
                </c:pt>
                <c:pt idx="11">
                  <c:v>1</c:v>
                </c:pt>
                <c:pt idx="12">
                  <c:v>0</c:v>
                </c:pt>
                <c:pt idx="13">
                  <c:v>2</c:v>
                </c:pt>
                <c:pt idx="14">
                  <c:v>33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3088768"/>
        <c:axId val="160830576"/>
      </c:barChart>
      <c:catAx>
        <c:axId val="16308876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0830576"/>
        <c:crosses val="autoZero"/>
        <c:auto val="1"/>
        <c:lblAlgn val="ctr"/>
        <c:lblOffset val="100"/>
        <c:noMultiLvlLbl val="0"/>
      </c:catAx>
      <c:valAx>
        <c:axId val="160830576"/>
        <c:scaling>
          <c:orientation val="minMax"/>
          <c:max val="8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3088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1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11175337186897881"/>
                  <c:y val="1.68067226890756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Разъяснено</c:v>
                </c:pt>
                <c:pt idx="1">
                  <c:v>В процессе</c:v>
                </c:pt>
                <c:pt idx="2">
                  <c:v>Меры приняты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117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0.25588</cdr:x>
      <cdr:y>0.19768</cdr:y>
    </cdr:from>
    <cdr:to>
      <cdr:x>0.29629</cdr:x>
      <cdr:y>0.24893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2339752" y="1111004"/>
          <a:ext cx="369486" cy="28803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b="1" dirty="0" smtClean="0">
              <a:solidFill>
                <a:schemeClr val="bg2">
                  <a:lumMod val="25000"/>
                </a:schemeClr>
              </a:solidFill>
            </a:rPr>
            <a:t>18</a:t>
          </a:r>
          <a:endParaRPr lang="ru-RU" sz="1200" b="1" dirty="0">
            <a:solidFill>
              <a:schemeClr val="bg2">
                <a:lumMod val="2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0.374</cdr:x>
      <cdr:y>0.37706</cdr:y>
    </cdr:from>
    <cdr:to>
      <cdr:x>0.41441</cdr:x>
      <cdr:y>0.42831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3419872" y="2119116"/>
          <a:ext cx="369486" cy="28803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b="1" dirty="0" smtClean="0">
              <a:solidFill>
                <a:schemeClr val="bg2">
                  <a:lumMod val="25000"/>
                </a:schemeClr>
              </a:solidFill>
            </a:rPr>
            <a:t>5</a:t>
          </a:r>
          <a:endParaRPr lang="ru-RU" sz="1200" b="1" dirty="0">
            <a:solidFill>
              <a:schemeClr val="bg2">
                <a:lumMod val="2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0.4798</cdr:x>
      <cdr:y>0.21904</cdr:y>
    </cdr:from>
    <cdr:to>
      <cdr:x>0.5202</cdr:x>
      <cdr:y>0.27029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387257" y="1231053"/>
          <a:ext cx="369486" cy="28803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b="1" dirty="0" smtClean="0">
              <a:solidFill>
                <a:schemeClr val="bg2">
                  <a:lumMod val="25000"/>
                </a:schemeClr>
              </a:solidFill>
            </a:rPr>
            <a:t>17</a:t>
          </a:r>
          <a:endParaRPr lang="ru-RU" sz="1200" b="1" dirty="0">
            <a:solidFill>
              <a:schemeClr val="bg2">
                <a:lumMod val="2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0.5945</cdr:x>
      <cdr:y>0.22778</cdr:y>
    </cdr:from>
    <cdr:to>
      <cdr:x>0.63491</cdr:x>
      <cdr:y>0.27903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5436096" y="1280146"/>
          <a:ext cx="369486" cy="28803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b="1" dirty="0" smtClean="0">
              <a:solidFill>
                <a:schemeClr val="bg2">
                  <a:lumMod val="25000"/>
                </a:schemeClr>
              </a:solidFill>
            </a:rPr>
            <a:t>16</a:t>
          </a:r>
          <a:endParaRPr lang="ru-RU" sz="1200" b="1" dirty="0">
            <a:solidFill>
              <a:schemeClr val="bg2">
                <a:lumMod val="2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0.70232</cdr:x>
      <cdr:y>0.23324</cdr:y>
    </cdr:from>
    <cdr:to>
      <cdr:x>0.74273</cdr:x>
      <cdr:y>0.28449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6422020" y="1310855"/>
          <a:ext cx="369486" cy="28803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b="1" dirty="0" smtClean="0">
              <a:solidFill>
                <a:schemeClr val="bg2">
                  <a:lumMod val="25000"/>
                </a:schemeClr>
              </a:solidFill>
            </a:rPr>
            <a:t>15</a:t>
          </a:r>
          <a:endParaRPr lang="ru-RU" sz="1200" b="1" dirty="0">
            <a:solidFill>
              <a:schemeClr val="bg2">
                <a:lumMod val="2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0.815</cdr:x>
      <cdr:y>0.37706</cdr:y>
    </cdr:from>
    <cdr:to>
      <cdr:x>0.8554</cdr:x>
      <cdr:y>0.42831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7452320" y="2119116"/>
          <a:ext cx="369486" cy="28803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b="1" dirty="0">
              <a:solidFill>
                <a:schemeClr val="bg2">
                  <a:lumMod val="25000"/>
                </a:schemeClr>
              </a:solidFill>
            </a:rPr>
            <a:t>5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04D7-040A-4A22-82D1-7381B09F539A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F40F847D-A0D0-4C0E-A9A2-6842BCE9BE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6256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04D7-040A-4A22-82D1-7381B09F539A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F40F847D-A0D0-4C0E-A9A2-6842BCE9BE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2323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04D7-040A-4A22-82D1-7381B09F539A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F40F847D-A0D0-4C0E-A9A2-6842BCE9BE08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444525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04D7-040A-4A22-82D1-7381B09F539A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40F847D-A0D0-4C0E-A9A2-6842BCE9BE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72538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04D7-040A-4A22-82D1-7381B09F539A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40F847D-A0D0-4C0E-A9A2-6842BCE9BE0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290465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04D7-040A-4A22-82D1-7381B09F539A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40F847D-A0D0-4C0E-A9A2-6842BCE9BE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27964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04D7-040A-4A22-82D1-7381B09F539A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847D-A0D0-4C0E-A9A2-6842BCE9BE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49818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04D7-040A-4A22-82D1-7381B09F539A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847D-A0D0-4C0E-A9A2-6842BCE9BE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6765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04D7-040A-4A22-82D1-7381B09F539A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847D-A0D0-4C0E-A9A2-6842BCE9BE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9943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04D7-040A-4A22-82D1-7381B09F539A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F40F847D-A0D0-4C0E-A9A2-6842BCE9BE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4604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04D7-040A-4A22-82D1-7381B09F539A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F40F847D-A0D0-4C0E-A9A2-6842BCE9BE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2633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04D7-040A-4A22-82D1-7381B09F539A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F40F847D-A0D0-4C0E-A9A2-6842BCE9BE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3682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04D7-040A-4A22-82D1-7381B09F539A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847D-A0D0-4C0E-A9A2-6842BCE9BE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3650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04D7-040A-4A22-82D1-7381B09F539A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847D-A0D0-4C0E-A9A2-6842BCE9BE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8338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04D7-040A-4A22-82D1-7381B09F539A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847D-A0D0-4C0E-A9A2-6842BCE9BE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0976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04D7-040A-4A22-82D1-7381B09F539A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40F847D-A0D0-4C0E-A9A2-6842BCE9BE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920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7A04D7-040A-4A22-82D1-7381B09F539A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40F847D-A0D0-4C0E-A9A2-6842BCE9BE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2037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  <p:sldLayoutId id="2147483817" r:id="rId13"/>
    <p:sldLayoutId id="2147483818" r:id="rId14"/>
    <p:sldLayoutId id="2147483819" r:id="rId15"/>
    <p:sldLayoutId id="214748382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87824" y="654183"/>
            <a:ext cx="5663806" cy="1729865"/>
          </a:xfrm>
          <a:effectLst/>
        </p:spPr>
        <p:txBody>
          <a:bodyPr>
            <a:noAutofit/>
          </a:bodyPr>
          <a:lstStyle/>
          <a:p>
            <a:pPr lvl="0" algn="ctr"/>
            <a: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800" i="1" dirty="0" smtClean="0">
                <a:solidFill>
                  <a:schemeClr val="accent1"/>
                </a:solidFill>
                <a:effectLst/>
                <a:latin typeface="+mn-lt"/>
              </a:rPr>
              <a:t>Министерство образования и молодежной политики Камчатского края</a:t>
            </a:r>
            <a:r>
              <a:rPr lang="ru-RU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636912"/>
            <a:ext cx="9108504" cy="3960440"/>
          </a:xfrm>
        </p:spPr>
        <p:txBody>
          <a:bodyPr/>
          <a:lstStyle/>
          <a:p>
            <a:pPr lvl="0" algn="ctr">
              <a:spcBef>
                <a:spcPts val="0"/>
              </a:spcBef>
              <a:buClrTx/>
              <a:buSzTx/>
            </a:pPr>
            <a:r>
              <a:rPr lang="ru-RU" sz="2400" b="1" i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Обзор обращений граждан, </a:t>
            </a:r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поступивших</a:t>
            </a:r>
            <a:r>
              <a:rPr lang="en-US" sz="2400" b="1" i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 </a:t>
            </a:r>
            <a:r>
              <a:rPr lang="en-US" sz="2400" b="1" i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квартале</a:t>
            </a:r>
            <a:r>
              <a:rPr lang="en-US" sz="2400" b="1" i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2018 года</a:t>
            </a:r>
            <a:r>
              <a:rPr lang="en-US" sz="2400" b="1" i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ru-RU" sz="2400" b="1" i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январь, февраль, март</a:t>
            </a:r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lvl="0">
              <a:spcBef>
                <a:spcPts val="0"/>
              </a:spcBef>
              <a:buClrTx/>
              <a:buSzTx/>
            </a:pPr>
            <a:endParaRPr lang="ru-RU" sz="24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spcBef>
                <a:spcPct val="0"/>
              </a:spcBef>
              <a:buClrTx/>
              <a:buSzTx/>
              <a:defRPr/>
            </a:pPr>
            <a:r>
              <a:rPr lang="ru-RU" sz="3600" b="1" i="1" dirty="0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onstantia" panose="02030602050306030303" pitchFamily="18" charset="0"/>
                <a:cs typeface="Arial" charset="0"/>
              </a:rPr>
              <a:t> </a:t>
            </a:r>
            <a:endParaRPr lang="ru-RU" sz="2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  <p:pic>
        <p:nvPicPr>
          <p:cNvPr id="4" name="Picture 2" descr="Герб Камчатского кра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836712"/>
            <a:ext cx="1285875" cy="164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1138618" y="3861048"/>
            <a:ext cx="7272808" cy="223224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0"/>
              </a:spcBef>
              <a:defRPr/>
            </a:pPr>
            <a:r>
              <a:rPr lang="ru-RU" sz="2400" b="1" i="1" dirty="0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cs typeface="Arial" charset="0"/>
              </a:rPr>
              <a:t>В </a:t>
            </a:r>
            <a:r>
              <a:rPr lang="en-US" sz="2400" b="1" i="1" u="sng" dirty="0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cs typeface="Arial" charset="0"/>
              </a:rPr>
              <a:t>I </a:t>
            </a:r>
            <a:r>
              <a:rPr lang="ru-RU" sz="2400" b="1" i="1" u="sng" dirty="0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cs typeface="Arial" charset="0"/>
              </a:rPr>
              <a:t>квартале </a:t>
            </a:r>
            <a:r>
              <a:rPr lang="ru-RU" sz="2400" b="1" i="1" u="sng" dirty="0" smtClean="0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cs typeface="Arial" charset="0"/>
              </a:rPr>
              <a:t>2018 </a:t>
            </a:r>
            <a:r>
              <a:rPr lang="ru-RU" sz="2400" b="1" i="1" u="sng" dirty="0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cs typeface="Arial" charset="0"/>
              </a:rPr>
              <a:t>года </a:t>
            </a:r>
            <a:r>
              <a:rPr lang="ru-RU" sz="2400" b="1" i="1" dirty="0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cs typeface="Arial" charset="0"/>
              </a:rPr>
              <a:t>поступило </a:t>
            </a:r>
            <a:r>
              <a:rPr lang="ru-RU" sz="2400" b="1" i="1" u="sng" dirty="0" smtClean="0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cs typeface="Arial" charset="0"/>
              </a:rPr>
              <a:t>1</a:t>
            </a:r>
            <a:r>
              <a:rPr lang="en-US" sz="2400" b="1" i="1" u="sng" dirty="0" smtClean="0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cs typeface="Arial" charset="0"/>
              </a:rPr>
              <a:t>22</a:t>
            </a:r>
            <a:r>
              <a:rPr lang="ru-RU" sz="2400" b="1" i="1" u="sng" dirty="0" smtClean="0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cs typeface="Arial" charset="0"/>
              </a:rPr>
              <a:t> обращения</a:t>
            </a:r>
            <a:r>
              <a:rPr lang="ru-RU" sz="2400" b="1" i="1" dirty="0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cs typeface="Arial" charset="0"/>
              </a:rPr>
              <a:t>, за аналогичный период </a:t>
            </a:r>
            <a:r>
              <a:rPr lang="ru-RU" sz="2400" b="1" i="1" dirty="0" smtClean="0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cs typeface="Arial" charset="0"/>
              </a:rPr>
              <a:t>2017 </a:t>
            </a:r>
            <a:r>
              <a:rPr lang="ru-RU" sz="2400" b="1" i="1" dirty="0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cs typeface="Arial" charset="0"/>
              </a:rPr>
              <a:t>года поступило 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2400" b="1" i="1" u="sng" dirty="0" smtClean="0">
                <a:solidFill>
                  <a:schemeClr val="bg1"/>
                </a:solidFill>
                <a:cs typeface="Arial" charset="0"/>
              </a:rPr>
              <a:t>122 обращения </a:t>
            </a:r>
            <a:r>
              <a:rPr lang="ru-RU" sz="2400" b="1" i="1" u="sng" dirty="0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cs typeface="Arial" charset="0"/>
              </a:rPr>
              <a:t>граждан </a:t>
            </a:r>
          </a:p>
        </p:txBody>
      </p:sp>
    </p:spTree>
    <p:extLst>
      <p:ext uri="{BB962C8B-B14F-4D97-AF65-F5344CB8AC3E}">
        <p14:creationId xmlns:p14="http://schemas.microsoft.com/office/powerpoint/2010/main" val="3862730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5222" y="171251"/>
            <a:ext cx="6589199" cy="1280890"/>
          </a:xfrm>
          <a:effectLst/>
        </p:spPr>
        <p:txBody>
          <a:bodyPr>
            <a:normAutofit/>
          </a:bodyPr>
          <a:lstStyle/>
          <a:p>
            <a:pPr algn="ctr"/>
            <a:r>
              <a:rPr lang="ru-RU" sz="2400" i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вопросы, содержащиеся в обращениях граждан, поступивших в </a:t>
            </a:r>
            <a:r>
              <a:rPr lang="en-US" sz="2400" i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2400" i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квартале 2018 года</a:t>
            </a:r>
            <a:endParaRPr lang="ru-RU" sz="2400" i="1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8956195"/>
              </p:ext>
            </p:extLst>
          </p:nvPr>
        </p:nvGraphicFramePr>
        <p:xfrm>
          <a:off x="0" y="1237876"/>
          <a:ext cx="9144000" cy="5620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367177" y="2348880"/>
            <a:ext cx="360040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</a:rPr>
              <a:t>18</a:t>
            </a:r>
            <a:endParaRPr lang="ru-RU" sz="1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152730" y="4374232"/>
            <a:ext cx="360040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4</a:t>
            </a:r>
            <a:endParaRPr lang="ru-RU" sz="1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242000" y="2636912"/>
            <a:ext cx="360040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19</a:t>
            </a:r>
            <a:endParaRPr lang="ru-RU" sz="1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8460432" y="1556792"/>
            <a:ext cx="360040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</a:rPr>
              <a:t>28</a:t>
            </a:r>
            <a:endParaRPr lang="ru-RU" sz="12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890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856984" cy="1228998"/>
          </a:xfrm>
        </p:spPr>
        <p:txBody>
          <a:bodyPr>
            <a:noAutofit/>
          </a:bodyPr>
          <a:lstStyle/>
          <a:p>
            <a:pPr algn="ctr"/>
            <a:r>
              <a:rPr lang="ru-RU" sz="2400" i="1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обращений, поступивших в </a:t>
            </a:r>
            <a:r>
              <a:rPr lang="en-US" sz="2400" i="1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400" i="1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квартале </a:t>
            </a:r>
            <a:r>
              <a:rPr lang="ru-RU" sz="2400" i="1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201</a:t>
            </a:r>
            <a:r>
              <a:rPr lang="ru-RU" sz="2400" i="1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2400" i="1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года </a:t>
            </a:r>
            <a:r>
              <a:rPr lang="ru-RU" sz="2400" i="1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 сравнению с обращениями, поступившими в </a:t>
            </a:r>
            <a:r>
              <a:rPr lang="en-US" sz="2400" i="1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400" i="1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квартале </a:t>
            </a:r>
            <a:r>
              <a:rPr lang="ru-RU" sz="2400" i="1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201</a:t>
            </a:r>
            <a:r>
              <a:rPr lang="ru-RU" sz="2400" i="1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2400" i="1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года, с распределением по районам Камчатского края</a:t>
            </a:r>
            <a:endParaRPr lang="ru-RU" sz="24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9355453"/>
              </p:ext>
            </p:extLst>
          </p:nvPr>
        </p:nvGraphicFramePr>
        <p:xfrm>
          <a:off x="0" y="1600200"/>
          <a:ext cx="9036496" cy="5213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44871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342772"/>
            <a:ext cx="7309279" cy="1280890"/>
          </a:xfrm>
        </p:spPr>
        <p:txBody>
          <a:bodyPr>
            <a:normAutofit/>
          </a:bodyPr>
          <a:lstStyle/>
          <a:p>
            <a:pPr algn="ctr"/>
            <a:r>
              <a:rPr lang="ru-RU" sz="2400" i="1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Обращения</a:t>
            </a:r>
            <a:r>
              <a:rPr lang="en-US" sz="2400" i="1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400" i="1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поступившие </a:t>
            </a:r>
            <a:r>
              <a:rPr lang="ru-RU" sz="2400" i="1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sz="2400" i="1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2400" i="1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квартале </a:t>
            </a:r>
            <a:r>
              <a:rPr lang="ru-RU" sz="2400" i="1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2018 </a:t>
            </a:r>
            <a:r>
              <a:rPr lang="ru-RU" sz="2400" i="1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года </a:t>
            </a:r>
            <a:endParaRPr lang="ru-RU" sz="24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546906" y="2924944"/>
            <a:ext cx="2592288" cy="1368152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/>
                </a:solidFill>
              </a:rPr>
              <a:t>Всего поступило обращений</a:t>
            </a:r>
          </a:p>
          <a:p>
            <a:pPr algn="ctr"/>
            <a:r>
              <a:rPr lang="ru-RU" dirty="0" smtClean="0">
                <a:solidFill>
                  <a:schemeClr val="accent1"/>
                </a:solidFill>
              </a:rPr>
              <a:t>122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21518" y="1556792"/>
            <a:ext cx="3528392" cy="50405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/>
                </a:solidFill>
              </a:rPr>
              <a:t>Полученные по почте - 28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19635" y="2421671"/>
            <a:ext cx="3528392" cy="50405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/>
                </a:solidFill>
              </a:rPr>
              <a:t>Переданные лично - 10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553845" y="3284984"/>
            <a:ext cx="3528392" cy="64807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/>
                </a:solidFill>
              </a:rPr>
              <a:t>Полученные по электронной почте, интернету - 78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553845" y="4293096"/>
            <a:ext cx="3528392" cy="50405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/>
                </a:solidFill>
              </a:rPr>
              <a:t>Полученные по факсу - 5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553845" y="5229499"/>
            <a:ext cx="3528392" cy="50405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/>
                </a:solidFill>
              </a:rPr>
              <a:t>Принятые на личном приеме - 1</a:t>
            </a:r>
            <a:endParaRPr lang="ru-RU" dirty="0">
              <a:solidFill>
                <a:schemeClr val="accent1"/>
              </a:solidFill>
            </a:endParaRPr>
          </a:p>
        </p:txBody>
      </p:sp>
      <p:cxnSp>
        <p:nvCxnSpPr>
          <p:cNvPr id="12" name="Соединительная линия уступом 11"/>
          <p:cNvCxnSpPr>
            <a:stCxn id="5" idx="0"/>
          </p:cNvCxnSpPr>
          <p:nvPr/>
        </p:nvCxnSpPr>
        <p:spPr>
          <a:xfrm rot="5400000" flipH="1" flipV="1">
            <a:off x="2623280" y="1028590"/>
            <a:ext cx="1116124" cy="2676585"/>
          </a:xfrm>
          <a:prstGeom prst="bentConnector2">
            <a:avLst/>
          </a:prstGeom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Соединительная линия уступом 15"/>
          <p:cNvCxnSpPr>
            <a:stCxn id="5" idx="4"/>
            <a:endCxn id="10" idx="1"/>
          </p:cNvCxnSpPr>
          <p:nvPr/>
        </p:nvCxnSpPr>
        <p:spPr>
          <a:xfrm rot="16200000" flipH="1">
            <a:off x="2604232" y="3531913"/>
            <a:ext cx="1188431" cy="2710795"/>
          </a:xfrm>
          <a:prstGeom prst="bentConnector2">
            <a:avLst/>
          </a:prstGeom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Соединительная линия уступом 17"/>
          <p:cNvCxnSpPr>
            <a:stCxn id="5" idx="7"/>
            <a:endCxn id="7" idx="1"/>
          </p:cNvCxnSpPr>
          <p:nvPr/>
        </p:nvCxnSpPr>
        <p:spPr>
          <a:xfrm rot="5400000" flipH="1" flipV="1">
            <a:off x="3413795" y="2019466"/>
            <a:ext cx="451606" cy="1760073"/>
          </a:xfrm>
          <a:prstGeom prst="bentConnector2">
            <a:avLst/>
          </a:prstGeom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Соединительная линия уступом 19"/>
          <p:cNvCxnSpPr>
            <a:stCxn id="5" idx="5"/>
            <a:endCxn id="9" idx="1"/>
          </p:cNvCxnSpPr>
          <p:nvPr/>
        </p:nvCxnSpPr>
        <p:spPr>
          <a:xfrm rot="16200000" flipH="1">
            <a:off x="3430509" y="3421787"/>
            <a:ext cx="452389" cy="1794283"/>
          </a:xfrm>
          <a:prstGeom prst="bentConnector2">
            <a:avLst/>
          </a:prstGeom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stCxn id="5" idx="6"/>
            <a:endCxn id="8" idx="1"/>
          </p:cNvCxnSpPr>
          <p:nvPr/>
        </p:nvCxnSpPr>
        <p:spPr>
          <a:xfrm>
            <a:off x="3139194" y="3609020"/>
            <a:ext cx="1414651" cy="0"/>
          </a:xfrm>
          <a:prstGeom prst="line">
            <a:avLst/>
          </a:prstGeom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0418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490" y="332656"/>
            <a:ext cx="6589199" cy="1509490"/>
          </a:xfrm>
        </p:spPr>
        <p:txBody>
          <a:bodyPr>
            <a:noAutofit/>
          </a:bodyPr>
          <a:lstStyle/>
          <a:p>
            <a:pPr algn="ctr"/>
            <a:r>
              <a:rPr lang="ru-RU" sz="2400" i="1" dirty="0">
                <a:solidFill>
                  <a:schemeClr val="bg2">
                    <a:lumMod val="25000"/>
                  </a:schemeClr>
                </a:solidFill>
                <a:effectLst/>
                <a:latin typeface="Times New Roman"/>
              </a:rPr>
              <a:t>Результаты рассмотрения обращений, поступивших в Министерство образования и </a:t>
            </a:r>
            <a:r>
              <a:rPr lang="ru-RU" sz="2400" i="1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/>
              </a:rPr>
              <a:t>молодежной политики </a:t>
            </a:r>
            <a:r>
              <a:rPr lang="ru-RU" sz="2400" i="1" dirty="0">
                <a:solidFill>
                  <a:schemeClr val="bg2">
                    <a:lumMod val="25000"/>
                  </a:schemeClr>
                </a:solidFill>
                <a:effectLst/>
                <a:latin typeface="Times New Roman"/>
              </a:rPr>
              <a:t>Камчатского края </a:t>
            </a:r>
            <a:br>
              <a:rPr lang="ru-RU" sz="2400" i="1" dirty="0">
                <a:solidFill>
                  <a:schemeClr val="bg2">
                    <a:lumMod val="25000"/>
                  </a:schemeClr>
                </a:solidFill>
                <a:effectLst/>
                <a:latin typeface="Times New Roman"/>
              </a:rPr>
            </a:br>
            <a:r>
              <a:rPr lang="ru-RU" sz="2400" i="1" dirty="0">
                <a:solidFill>
                  <a:schemeClr val="bg2">
                    <a:lumMod val="25000"/>
                  </a:schemeClr>
                </a:solidFill>
                <a:effectLst/>
                <a:latin typeface="Times New Roman"/>
              </a:rPr>
              <a:t>в I квартале </a:t>
            </a:r>
            <a:r>
              <a:rPr lang="ru-RU" sz="2400" i="1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/>
              </a:rPr>
              <a:t>2018 </a:t>
            </a:r>
            <a:r>
              <a:rPr lang="ru-RU" sz="2400" i="1" dirty="0">
                <a:solidFill>
                  <a:schemeClr val="bg2">
                    <a:lumMod val="25000"/>
                  </a:schemeClr>
                </a:solidFill>
                <a:effectLst/>
                <a:latin typeface="Times New Roman"/>
              </a:rPr>
              <a:t>года</a:t>
            </a:r>
            <a:endParaRPr lang="ru-RU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6423417"/>
              </p:ext>
            </p:extLst>
          </p:nvPr>
        </p:nvGraphicFramePr>
        <p:xfrm>
          <a:off x="1943100" y="1842146"/>
          <a:ext cx="6591300" cy="4069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5232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468</TotalTime>
  <Words>144</Words>
  <Application>Microsoft Office PowerPoint</Application>
  <PresentationFormat>Экран (4:3)</PresentationFormat>
  <Paragraphs>30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Century Gothic</vt:lpstr>
      <vt:lpstr>Constantia</vt:lpstr>
      <vt:lpstr>Times New Roman</vt:lpstr>
      <vt:lpstr>Wingdings 3</vt:lpstr>
      <vt:lpstr>Легкий дым</vt:lpstr>
      <vt:lpstr>                  Министерство образования и молодежной политики Камчатского края </vt:lpstr>
      <vt:lpstr>Основные вопросы, содержащиеся в обращениях граждан, поступивших в I квартале 2018 года</vt:lpstr>
      <vt:lpstr>Количество обращений, поступивших в I квартале 2018    года по сравнению с обращениями, поступившими в I квартале 2017 года, с распределением по районам Камчатского края</vt:lpstr>
      <vt:lpstr>Обращения, поступившие в I квартале 2018 года </vt:lpstr>
      <vt:lpstr>Результаты рассмотрения обращений, поступивших в Министерство образования и молодежной политики Камчатского края  в I квартале 2018 года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образования и науки Камчатского края</dc:title>
  <dc:creator>Андрощук Анастасия Алексеевна</dc:creator>
  <cp:lastModifiedBy>Андрощук Анастасия Алексеевна</cp:lastModifiedBy>
  <cp:revision>39</cp:revision>
  <dcterms:created xsi:type="dcterms:W3CDTF">2017-03-28T02:03:13Z</dcterms:created>
  <dcterms:modified xsi:type="dcterms:W3CDTF">2018-04-26T04:08:43Z</dcterms:modified>
</cp:coreProperties>
</file>