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A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006640106241707E-2"/>
          <c:y val="4.0204648622766487E-2"/>
          <c:w val="0.90847908366533869"/>
          <c:h val="0.508672354088982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Колличество обращений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60000"/>
                  </a:schemeClr>
                </a:gs>
                <a:gs pos="33000">
                  <a:schemeClr val="accent4">
                    <a:tint val="86500"/>
                  </a:schemeClr>
                </a:gs>
                <a:gs pos="46750">
                  <a:schemeClr val="accent4">
                    <a:tint val="71000"/>
                    <a:satMod val="112000"/>
                  </a:schemeClr>
                </a:gs>
                <a:gs pos="53000">
                  <a:schemeClr val="accent4">
                    <a:tint val="71000"/>
                    <a:satMod val="112000"/>
                  </a:schemeClr>
                </a:gs>
                <a:gs pos="68000">
                  <a:schemeClr val="accent4">
                    <a:tint val="86000"/>
                  </a:schemeClr>
                </a:gs>
                <a:gs pos="100000">
                  <a:schemeClr val="accent4">
                    <a:shade val="60000"/>
                  </a:schemeClr>
                </a:gs>
              </a:gsLst>
              <a:lin ang="8350000" scaled="1"/>
            </a:gradFill>
            <a:ln>
              <a:noFill/>
            </a:ln>
            <a:effectLst>
              <a:outerShdw blurRad="190500" dist="228600" dir="2700000" sy="90000" rotWithShape="0">
                <a:srgbClr val="000000">
                  <a:alpha val="25500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l">
                <a:rot lat="0" lon="0" rev="20100000"/>
              </a:lightRig>
            </a:scene3d>
            <a:sp3d>
              <a:bevelT w="50800" h="50800"/>
            </a:sp3d>
          </c:spPr>
          <c:invertIfNegative val="0"/>
          <c:cat>
            <c:strRef>
              <c:f>Лист1!$A$2:$A$9</c:f>
              <c:strCache>
                <c:ptCount val="8"/>
                <c:pt idx="0">
                  <c:v>Вопросы, касающиеся ДОУ</c:v>
                </c:pt>
                <c:pt idx="1">
                  <c:v>Получение жилья</c:v>
                </c:pt>
                <c:pt idx="2">
                  <c:v>Вопросы опеки и попечительства</c:v>
                </c:pt>
                <c:pt idx="3">
                  <c:v>Организация и оплата труда в образовательных учреждениях</c:v>
                </c:pt>
                <c:pt idx="4">
                  <c:v>Запрос архивных данных</c:v>
                </c:pt>
                <c:pt idx="5">
                  <c:v>Критика управления системой образования</c:v>
                </c:pt>
                <c:pt idx="6">
                  <c:v>Вопросы кадрового обеспечения</c:v>
                </c:pt>
                <c:pt idx="7">
                  <c:v>Другие вопросы, касающиеся системы образования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22</c:v>
                </c:pt>
                <c:pt idx="1">
                  <c:v>19</c:v>
                </c:pt>
                <c:pt idx="2">
                  <c:v>4</c:v>
                </c:pt>
                <c:pt idx="3">
                  <c:v>14</c:v>
                </c:pt>
                <c:pt idx="4">
                  <c:v>8</c:v>
                </c:pt>
                <c:pt idx="5">
                  <c:v>19</c:v>
                </c:pt>
                <c:pt idx="6">
                  <c:v>7</c:v>
                </c:pt>
                <c:pt idx="7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97562624"/>
        <c:axId val="97564160"/>
      </c:barChart>
      <c:catAx>
        <c:axId val="975626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00" baseline="0">
                <a:solidFill>
                  <a:schemeClr val="bg1"/>
                </a:solidFill>
              </a:defRPr>
            </a:pPr>
            <a:endParaRPr lang="ru-RU"/>
          </a:p>
        </c:txPr>
        <c:crossAx val="97564160"/>
        <c:crosses val="autoZero"/>
        <c:auto val="1"/>
        <c:lblAlgn val="ctr"/>
        <c:lblOffset val="100"/>
        <c:tickMarkSkip val="3"/>
        <c:noMultiLvlLbl val="0"/>
      </c:catAx>
      <c:valAx>
        <c:axId val="97564160"/>
        <c:scaling>
          <c:orientation val="minMax"/>
          <c:max val="35"/>
        </c:scaling>
        <c:delete val="0"/>
        <c:axPos val="l"/>
        <c:majorGridlines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ru-RU"/>
          </a:p>
        </c:txPr>
        <c:crossAx val="97562624"/>
        <c:crosses val="autoZero"/>
        <c:crossBetween val="between"/>
        <c:majorUnit val="5"/>
        <c:min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I квартал 2016 года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Вилючинский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78</c:v>
                </c:pt>
                <c:pt idx="1">
                  <c:v>5</c:v>
                </c:pt>
                <c:pt idx="2">
                  <c:v>20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4</c:v>
                </c:pt>
                <c:pt idx="11">
                  <c:v>0</c:v>
                </c:pt>
                <c:pt idx="12">
                  <c:v>2</c:v>
                </c:pt>
                <c:pt idx="13">
                  <c:v>2</c:v>
                </c:pt>
                <c:pt idx="14">
                  <c:v>37</c:v>
                </c:pt>
              </c:numCache>
            </c:numRef>
          </c:val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I квартал 2017 года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Вилючинский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50</c:v>
                </c:pt>
                <c:pt idx="1">
                  <c:v>3</c:v>
                </c:pt>
                <c:pt idx="2">
                  <c:v>19</c:v>
                </c:pt>
                <c:pt idx="3">
                  <c:v>8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2</c:v>
                </c:pt>
                <c:pt idx="14">
                  <c:v>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7541120"/>
        <c:axId val="97739520"/>
      </c:barChart>
      <c:catAx>
        <c:axId val="9754112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aseline="0">
                <a:solidFill>
                  <a:schemeClr val="bg1"/>
                </a:solidFill>
              </a:defRPr>
            </a:pPr>
            <a:endParaRPr lang="ru-RU"/>
          </a:p>
        </c:txPr>
        <c:crossAx val="97739520"/>
        <c:crosses val="autoZero"/>
        <c:auto val="1"/>
        <c:lblAlgn val="ctr"/>
        <c:lblOffset val="100"/>
        <c:noMultiLvlLbl val="0"/>
      </c:catAx>
      <c:valAx>
        <c:axId val="97739520"/>
        <c:scaling>
          <c:orientation val="minMax"/>
          <c:max val="8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ru-RU"/>
          </a:p>
        </c:txPr>
        <c:crossAx val="975411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aseline="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Разъяснено</c:v>
                </c:pt>
                <c:pt idx="1">
                  <c:v>Решено</c:v>
                </c:pt>
                <c:pt idx="2">
                  <c:v>Меры приняты</c:v>
                </c:pt>
                <c:pt idx="3">
                  <c:v>В процессе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95</c:v>
                </c:pt>
                <c:pt idx="1">
                  <c:v>6</c:v>
                </c:pt>
                <c:pt idx="2">
                  <c:v>1</c:v>
                </c:pt>
                <c:pt idx="3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baseline="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17A04D7-040A-4A22-82D1-7381B09F539A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404664"/>
            <a:ext cx="5663806" cy="1729865"/>
          </a:xfrm>
          <a:effectLst/>
        </p:spPr>
        <p:txBody>
          <a:bodyPr>
            <a:noAutofit/>
          </a:bodyPr>
          <a:lstStyle/>
          <a:p>
            <a:pPr lvl="0"/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 smtClean="0">
                <a:solidFill>
                  <a:schemeClr val="accent4">
                    <a:lumMod val="50000"/>
                  </a:schemeClr>
                </a:solidFill>
                <a:effectLst/>
                <a:latin typeface="+mn-lt"/>
              </a:rPr>
              <a:t>Министерство образования и науки Камчатского края</a:t>
            </a: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636912"/>
            <a:ext cx="9108504" cy="3960440"/>
          </a:xfrm>
        </p:spPr>
        <p:txBody>
          <a:bodyPr/>
          <a:lstStyle/>
          <a:p>
            <a:pPr lvl="0">
              <a:spcBef>
                <a:spcPts val="0"/>
              </a:spcBef>
              <a:buClrTx/>
              <a:buSzTx/>
            </a:pPr>
            <a:r>
              <a:rPr lang="ru-RU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Обзор обращений граждан,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поступивших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 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квартале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года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январь, февраль, март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0">
              <a:spcBef>
                <a:spcPts val="0"/>
              </a:spcBef>
              <a:buClrTx/>
              <a:buSzTx/>
            </a:pPr>
            <a:endParaRPr lang="ru-RU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spcBef>
                <a:spcPct val="0"/>
              </a:spcBef>
              <a:buClrTx/>
              <a:buSzTx/>
              <a:defRPr/>
            </a:pPr>
            <a:r>
              <a:rPr lang="ru-RU" sz="3600" b="1" i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 </a:t>
            </a:r>
            <a:endParaRPr lang="ru-RU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4" name="Picture 2" descr="Герб Камчатского кр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1285875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138618" y="3861048"/>
            <a:ext cx="7272808" cy="223224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В </a:t>
            </a:r>
            <a:r>
              <a:rPr lang="en-US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I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квартале 2017 года 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поступило </a:t>
            </a:r>
            <a:r>
              <a:rPr lang="ru-RU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1</a:t>
            </a:r>
            <a:r>
              <a:rPr lang="en-US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22</a:t>
            </a:r>
            <a:r>
              <a:rPr lang="ru-RU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 обращения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, за аналогичный период 2016 года поступило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400" b="1" i="1" u="sng" dirty="0">
                <a:solidFill>
                  <a:schemeClr val="bg1"/>
                </a:solidFill>
                <a:cs typeface="Arial" charset="0"/>
              </a:rPr>
              <a:t>153 </a:t>
            </a:r>
            <a:r>
              <a:rPr lang="ru-RU" sz="2400" b="1" i="1" u="sng" dirty="0" smtClean="0">
                <a:solidFill>
                  <a:schemeClr val="bg1"/>
                </a:solidFill>
                <a:cs typeface="Arial" charset="0"/>
              </a:rPr>
              <a:t>обращения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граждан </a:t>
            </a:r>
          </a:p>
        </p:txBody>
      </p:sp>
    </p:spTree>
    <p:extLst>
      <p:ext uri="{BB962C8B-B14F-4D97-AF65-F5344CB8AC3E}">
        <p14:creationId xmlns:p14="http://schemas.microsoft.com/office/powerpoint/2010/main" val="386273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rmAutofit/>
          </a:bodyPr>
          <a:lstStyle/>
          <a:p>
            <a:r>
              <a:rPr lang="ru-RU" sz="2400" i="1" dirty="0" smtClean="0">
                <a:solidFill>
                  <a:schemeClr val="tx1"/>
                </a:solidFill>
                <a:effectLst/>
                <a:latin typeface="+mn-lt"/>
              </a:rPr>
              <a:t>Основные вопросы, содержащиеся в обращениях граждан, поступивших в 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+mn-lt"/>
              </a:rPr>
              <a:t>I </a:t>
            </a:r>
            <a:r>
              <a:rPr lang="ru-RU" sz="2400" i="1" dirty="0" smtClean="0">
                <a:solidFill>
                  <a:schemeClr val="tx1"/>
                </a:solidFill>
                <a:effectLst/>
                <a:latin typeface="+mn-lt"/>
              </a:rPr>
              <a:t>квартале 2017 года</a:t>
            </a:r>
            <a:endParaRPr lang="ru-RU" sz="2400" i="1" dirty="0"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2243186"/>
              </p:ext>
            </p:extLst>
          </p:nvPr>
        </p:nvGraphicFramePr>
        <p:xfrm>
          <a:off x="0" y="908720"/>
          <a:ext cx="9027004" cy="7920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15616" y="2348880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22</a:t>
            </a:r>
            <a:endParaRPr lang="ru-RU" sz="1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2652580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19</a:t>
            </a:r>
            <a:endParaRPr lang="ru-RU" sz="1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52730" y="437423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4</a:t>
            </a:r>
            <a:endParaRPr lang="ru-RU" sz="1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11960" y="3212976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14</a:t>
            </a:r>
            <a:endParaRPr lang="ru-RU" sz="1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220072" y="3933056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8</a:t>
            </a:r>
            <a:endParaRPr lang="ru-RU" sz="1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42000" y="263691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19</a:t>
            </a:r>
            <a:endParaRPr lang="ru-RU" sz="1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231842" y="407707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7</a:t>
            </a:r>
            <a:endParaRPr lang="ru-RU" sz="1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316416" y="1484784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29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64889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274638"/>
            <a:ext cx="9073008" cy="1143000"/>
          </a:xfrm>
        </p:spPr>
        <p:txBody>
          <a:bodyPr>
            <a:noAutofit/>
          </a:bodyPr>
          <a:lstStyle/>
          <a:p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Количество обращений, поступивших в </a:t>
            </a:r>
            <a:r>
              <a:rPr lang="en-US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I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квартале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201</a:t>
            </a:r>
            <a:r>
              <a:rPr lang="en-US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7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года по сравнению с обращениями, поступившими в </a:t>
            </a:r>
            <a:r>
              <a:rPr lang="en-US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I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квартале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201</a:t>
            </a:r>
            <a:r>
              <a:rPr lang="en-US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6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года, с распределением по районам Камчатского края</a:t>
            </a:r>
            <a:endParaRPr lang="ru-RU" sz="2400" dirty="0"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126675"/>
              </p:ext>
            </p:extLst>
          </p:nvPr>
        </p:nvGraphicFramePr>
        <p:xfrm>
          <a:off x="0" y="1600200"/>
          <a:ext cx="9036496" cy="52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4871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Обращения</a:t>
            </a:r>
            <a:r>
              <a:rPr lang="en-US" sz="28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,</a:t>
            </a:r>
            <a:r>
              <a:rPr lang="ru-RU" sz="28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ru-RU" sz="28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поступившие в</a:t>
            </a:r>
            <a:r>
              <a:rPr lang="en-US" sz="28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I </a:t>
            </a:r>
            <a:r>
              <a:rPr lang="ru-RU" sz="28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квартале </a:t>
            </a:r>
            <a:r>
              <a:rPr lang="ru-RU" sz="28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2017 </a:t>
            </a:r>
            <a:r>
              <a:rPr lang="ru-RU" sz="28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года </a:t>
            </a:r>
            <a:endParaRPr lang="ru-RU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46906" y="2924944"/>
            <a:ext cx="2592288" cy="136815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Всего поступило обращений</a:t>
            </a:r>
          </a:p>
          <a:p>
            <a:pPr algn="ctr"/>
            <a:r>
              <a:rPr lang="ru-RU" dirty="0" smtClean="0"/>
              <a:t>122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21518" y="1556792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Полученные по почте - 42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19635" y="2421671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Переданные лично - 18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53845" y="3284984"/>
            <a:ext cx="3528392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Полученные по электронной почте, интернету - 59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53845" y="4293096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Полученные по факсу - 1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53845" y="5229499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Принятые на личном приеме - 2</a:t>
            </a:r>
            <a:endParaRPr lang="ru-RU" dirty="0"/>
          </a:p>
        </p:txBody>
      </p:sp>
      <p:cxnSp>
        <p:nvCxnSpPr>
          <p:cNvPr id="12" name="Соединительная линия уступом 11"/>
          <p:cNvCxnSpPr>
            <a:stCxn id="5" idx="0"/>
          </p:cNvCxnSpPr>
          <p:nvPr/>
        </p:nvCxnSpPr>
        <p:spPr>
          <a:xfrm rot="5400000" flipH="1" flipV="1">
            <a:off x="2623280" y="1028590"/>
            <a:ext cx="1116124" cy="2676585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5" idx="4"/>
            <a:endCxn id="10" idx="1"/>
          </p:cNvCxnSpPr>
          <p:nvPr/>
        </p:nvCxnSpPr>
        <p:spPr>
          <a:xfrm rot="16200000" flipH="1">
            <a:off x="2604232" y="3531913"/>
            <a:ext cx="1188431" cy="2710795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>
            <a:stCxn id="5" idx="7"/>
            <a:endCxn id="7" idx="1"/>
          </p:cNvCxnSpPr>
          <p:nvPr/>
        </p:nvCxnSpPr>
        <p:spPr>
          <a:xfrm rot="5400000" flipH="1" flipV="1">
            <a:off x="3413795" y="2019466"/>
            <a:ext cx="451606" cy="1760073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5" idx="5"/>
            <a:endCxn id="9" idx="1"/>
          </p:cNvCxnSpPr>
          <p:nvPr/>
        </p:nvCxnSpPr>
        <p:spPr>
          <a:xfrm rot="16200000" flipH="1">
            <a:off x="3430509" y="3421787"/>
            <a:ext cx="452389" cy="1794283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5" idx="6"/>
            <a:endCxn id="8" idx="1"/>
          </p:cNvCxnSpPr>
          <p:nvPr/>
        </p:nvCxnSpPr>
        <p:spPr>
          <a:xfrm>
            <a:off x="3139194" y="3609020"/>
            <a:ext cx="1414651" cy="0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418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i="1" dirty="0">
                <a:solidFill>
                  <a:prstClr val="black"/>
                </a:solidFill>
                <a:effectLst/>
                <a:latin typeface="Times New Roman"/>
              </a:rPr>
              <a:t>Результаты рассмотрения обращений, поступивших в Министерство образования и науки Камчатского края </a:t>
            </a:r>
            <a:br>
              <a:rPr lang="ru-RU" sz="2400" i="1" dirty="0">
                <a:solidFill>
                  <a:prstClr val="black"/>
                </a:solidFill>
                <a:effectLst/>
                <a:latin typeface="Times New Roman"/>
              </a:rPr>
            </a:br>
            <a:r>
              <a:rPr lang="ru-RU" sz="2400" i="1" dirty="0">
                <a:solidFill>
                  <a:prstClr val="black"/>
                </a:solidFill>
                <a:effectLst/>
                <a:latin typeface="Times New Roman"/>
              </a:rPr>
              <a:t>в I квартале </a:t>
            </a: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/>
              </a:rPr>
              <a:t>2017 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/>
              </a:rPr>
              <a:t>года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8291373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232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356</TotalTime>
  <Words>141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                Министерство образования и науки Камчатского края </vt:lpstr>
      <vt:lpstr>Основные вопросы, содержащиеся в обращениях граждан, поступивших в I квартале 2017 года</vt:lpstr>
      <vt:lpstr>Количество обращений, поступивших в I квартале 2017 года по сравнению с обращениями, поступившими в I квартале 2016 года, с распределением по районам Камчатского края</vt:lpstr>
      <vt:lpstr>Обращения, поступившие в I квартале 2017 года </vt:lpstr>
      <vt:lpstr>Результаты рассмотрения обращений, поступивших в Министерство образования и науки Камчатского края  в I квартале 2017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Камчатского края</dc:title>
  <dc:creator>Андрощук Анастасия Алексеевна</dc:creator>
  <cp:lastModifiedBy>Андрощук Анастасия Алексеевна</cp:lastModifiedBy>
  <cp:revision>31</cp:revision>
  <dcterms:created xsi:type="dcterms:W3CDTF">2017-03-28T02:03:13Z</dcterms:created>
  <dcterms:modified xsi:type="dcterms:W3CDTF">2017-04-12T02:06:18Z</dcterms:modified>
</cp:coreProperties>
</file>