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3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4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5.xml" ContentType="application/vnd.openxmlformats-officedocument.drawingml.chart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2" r:id="rId17"/>
    <p:sldId id="27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33CCCC"/>
    <a:srgbClr val="00CC99"/>
    <a:srgbClr val="6699FF"/>
    <a:srgbClr val="99CC00"/>
    <a:srgbClr val="9933FF"/>
    <a:srgbClr val="FF9966"/>
    <a:srgbClr val="FF66FF"/>
    <a:srgbClr val="00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6;&#1072;&#1073;&#1086;&#1095;&#1080;&#1081;%20&#1089;&#1090;&#1086;&#1083;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Word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6;&#1072;&#1073;&#1086;&#1095;&#1080;&#1081;%20&#1089;&#1090;&#1086;&#1083;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>
        <c:manualLayout>
          <c:xMode val="edge"/>
          <c:yMode val="edge"/>
          <c:x val="1.7826812003479509E-2"/>
          <c:y val="0.56014360312516775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v>%</c:v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1.450852210024909E-3"/>
                  <c:y val="6.3246902077326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01704420049818E-3"/>
                  <c:y val="0.101489214961291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01704420049818E-3"/>
                  <c:y val="8.38389167071538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7.94263421436194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0.108843505900515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0.101489214961291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7.795548395577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3525566300747802E-3"/>
                  <c:y val="5.2950894762412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3525566300747272E-3"/>
                  <c:y val="7.9426342143619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901704420049818E-3"/>
                  <c:y val="6.7659476640861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2.901704420049818E-3"/>
                  <c:y val="4.4125745635344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901704420049818E-3"/>
                  <c:y val="6.7659476640861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5.803408840099636E-3"/>
                  <c:y val="7.795548395577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4.3525566300747272E-3"/>
                  <c:y val="5.2950894762412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Лист1!$A$1:$A$16</c:f>
              <c:strCache>
                <c:ptCount val="16"/>
                <c:pt idx="0">
                  <c:v>Алеутский м.р</c:v>
                </c:pt>
                <c:pt idx="1">
                  <c:v>Карагинский м.р</c:v>
                </c:pt>
                <c:pt idx="2">
                  <c:v>Тигильский м.р</c:v>
                </c:pt>
                <c:pt idx="3">
                  <c:v>Усть-Камчатский м.р</c:v>
                </c:pt>
                <c:pt idx="4">
                  <c:v>Мильковский м.р</c:v>
                </c:pt>
                <c:pt idx="5">
                  <c:v>Быстринский м.р</c:v>
                </c:pt>
                <c:pt idx="6">
                  <c:v>Петропавловск-Камчатский г.о.</c:v>
                </c:pt>
                <c:pt idx="7">
                  <c:v>Пенжинский м.р</c:v>
                </c:pt>
                <c:pt idx="8">
                  <c:v>Усть-Большерецкий м.р</c:v>
                </c:pt>
                <c:pt idx="9">
                  <c:v>Соболевский м.р</c:v>
                </c:pt>
                <c:pt idx="10">
                  <c:v>Г.о.«посёлок Палана»</c:v>
                </c:pt>
                <c:pt idx="11">
                  <c:v>Вилючинский г.о.</c:v>
                </c:pt>
                <c:pt idx="12">
                  <c:v>Иные</c:v>
                </c:pt>
                <c:pt idx="13">
                  <c:v>СПО</c:v>
                </c:pt>
                <c:pt idx="14">
                  <c:v>Елизовский м.р</c:v>
                </c:pt>
                <c:pt idx="15">
                  <c:v>Олюторский м.р.</c:v>
                </c:pt>
              </c:strCache>
            </c:strRef>
          </c:cat>
          <c:val>
            <c:numRef>
              <c:f>Лист1!$B$1:$B$17</c:f>
              <c:numCache>
                <c:formatCode>General</c:formatCode>
                <c:ptCount val="17"/>
                <c:pt idx="0">
                  <c:v>100</c:v>
                </c:pt>
                <c:pt idx="1">
                  <c:v>90</c:v>
                </c:pt>
                <c:pt idx="2">
                  <c:v>83</c:v>
                </c:pt>
                <c:pt idx="3">
                  <c:v>81</c:v>
                </c:pt>
                <c:pt idx="4">
                  <c:v>80</c:v>
                </c:pt>
                <c:pt idx="5">
                  <c:v>80</c:v>
                </c:pt>
                <c:pt idx="6">
                  <c:v>72.8</c:v>
                </c:pt>
                <c:pt idx="7">
                  <c:v>70</c:v>
                </c:pt>
                <c:pt idx="8">
                  <c:v>68.7</c:v>
                </c:pt>
                <c:pt idx="9">
                  <c:v>62.5</c:v>
                </c:pt>
                <c:pt idx="10">
                  <c:v>34</c:v>
                </c:pt>
                <c:pt idx="11">
                  <c:v>31.5</c:v>
                </c:pt>
                <c:pt idx="12">
                  <c:v>33.299999999999997</c:v>
                </c:pt>
                <c:pt idx="13">
                  <c:v>15.3</c:v>
                </c:pt>
                <c:pt idx="14">
                  <c:v>15</c:v>
                </c:pt>
                <c:pt idx="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7883776"/>
        <c:axId val="67885312"/>
        <c:axId val="0"/>
      </c:bar3DChart>
      <c:catAx>
        <c:axId val="67883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5400000" vert="horz" anchor="ctr" anchorCtr="1"/>
          <a:lstStyle/>
          <a:p>
            <a:pPr>
              <a:defRPr sz="1100" b="1" i="0" kern="900" baseline="0"/>
            </a:pPr>
            <a:endParaRPr lang="ru-RU"/>
          </a:p>
        </c:txPr>
        <c:crossAx val="67885312"/>
        <c:crosses val="autoZero"/>
        <c:auto val="1"/>
        <c:lblAlgn val="ctr"/>
        <c:lblOffset val="100"/>
        <c:noMultiLvlLbl val="0"/>
      </c:catAx>
      <c:valAx>
        <c:axId val="67885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 baseline="0"/>
            </a:pPr>
            <a:endParaRPr lang="ru-RU"/>
          </a:p>
        </c:txPr>
        <c:crossAx val="678837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 dirty="0" smtClean="0">
                <a:effectLst/>
              </a:rPr>
              <a:t>Прогноз предоставления услуги по государственной аккредитации</a:t>
            </a:r>
            <a:endParaRPr lang="ru-RU" dirty="0"/>
          </a:p>
        </c:rich>
      </c:tx>
      <c:layout>
        <c:manualLayout>
          <c:xMode val="edge"/>
          <c:yMode val="edge"/>
          <c:x val="0.17738439777759801"/>
          <c:y val="9.9714131123539921E-4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'[Диаграмма в Microsoft Word]Лист2'!$A$2</c:f>
              <c:strCache>
                <c:ptCount val="1"/>
                <c:pt idx="0">
                  <c:v>Количество образовательных организаций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'[Диаграмма в Microsoft Word]Лист2'!$B$1:$F$1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'[Диаграмма в Microsoft Word]Лист2'!$B$2:$F$2</c:f>
              <c:numCache>
                <c:formatCode>General</c:formatCode>
                <c:ptCount val="5"/>
                <c:pt idx="0">
                  <c:v>31</c:v>
                </c:pt>
                <c:pt idx="1">
                  <c:v>30</c:v>
                </c:pt>
                <c:pt idx="2">
                  <c:v>3</c:v>
                </c:pt>
                <c:pt idx="3">
                  <c:v>2</c:v>
                </c:pt>
                <c:pt idx="4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425408"/>
        <c:axId val="69452160"/>
      </c:lineChart>
      <c:catAx>
        <c:axId val="69425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 baseline="0">
                <a:solidFill>
                  <a:schemeClr val="tx1"/>
                </a:solidFill>
              </a:defRPr>
            </a:pPr>
            <a:endParaRPr lang="ru-RU"/>
          </a:p>
        </c:txPr>
        <c:crossAx val="69452160"/>
        <c:crosses val="autoZero"/>
        <c:auto val="1"/>
        <c:lblAlgn val="ctr"/>
        <c:lblOffset val="100"/>
        <c:noMultiLvlLbl val="0"/>
      </c:catAx>
      <c:valAx>
        <c:axId val="69452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942540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%</a:t>
            </a:r>
          </a:p>
        </c:rich>
      </c:tx>
      <c:layout>
        <c:manualLayout>
          <c:xMode val="edge"/>
          <c:yMode val="edge"/>
          <c:x val="3.6844917485165329E-2"/>
          <c:y val="0.5457547274461807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Лист2!$A$2:$A$15</c:f>
              <c:strCache>
                <c:ptCount val="14"/>
                <c:pt idx="0">
                  <c:v>Карагинский м.р</c:v>
                </c:pt>
                <c:pt idx="1">
                  <c:v>Усть-Камчатский м.р</c:v>
                </c:pt>
                <c:pt idx="2">
                  <c:v>Тигильский м.р</c:v>
                </c:pt>
                <c:pt idx="3">
                  <c:v>Соболевский м.р</c:v>
                </c:pt>
                <c:pt idx="4">
                  <c:v>Петропавловск-Камчатский г.о.</c:v>
                </c:pt>
                <c:pt idx="5">
                  <c:v>Олюторский м.р.</c:v>
                </c:pt>
                <c:pt idx="6">
                  <c:v>СПО</c:v>
                </c:pt>
                <c:pt idx="7">
                  <c:v>Елизовский м.р</c:v>
                </c:pt>
                <c:pt idx="8">
                  <c:v>Алеутский м.р</c:v>
                </c:pt>
                <c:pt idx="9">
                  <c:v>Мильковский м.р</c:v>
                </c:pt>
                <c:pt idx="10">
                  <c:v>Быстринский м.р</c:v>
                </c:pt>
                <c:pt idx="11">
                  <c:v>Пенжинский м.р</c:v>
                </c:pt>
                <c:pt idx="12">
                  <c:v>Усть-Большерецкий м.р</c:v>
                </c:pt>
                <c:pt idx="13">
                  <c:v>Вилючинский г.о.</c:v>
                </c:pt>
              </c:strCache>
            </c:strRef>
          </c:cat>
          <c:val>
            <c:numRef>
              <c:f>Лист2!$B$2:$B$15</c:f>
              <c:numCache>
                <c:formatCode>General</c:formatCode>
                <c:ptCount val="14"/>
                <c:pt idx="0">
                  <c:v>100</c:v>
                </c:pt>
                <c:pt idx="1">
                  <c:v>100</c:v>
                </c:pt>
                <c:pt idx="2">
                  <c:v>75</c:v>
                </c:pt>
                <c:pt idx="3">
                  <c:v>75</c:v>
                </c:pt>
                <c:pt idx="4">
                  <c:v>59.2</c:v>
                </c:pt>
                <c:pt idx="5">
                  <c:v>57.1</c:v>
                </c:pt>
                <c:pt idx="6">
                  <c:v>15.3</c:v>
                </c:pt>
                <c:pt idx="7">
                  <c:v>8.3000000000000007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5931008"/>
        <c:axId val="76043392"/>
        <c:axId val="0"/>
      </c:bar3DChart>
      <c:catAx>
        <c:axId val="759310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 anchor="ctr" anchorCtr="0"/>
          <a:lstStyle/>
          <a:p>
            <a:pPr>
              <a:defRPr sz="1200" b="1"/>
            </a:pPr>
            <a:endParaRPr lang="ru-RU"/>
          </a:p>
        </c:txPr>
        <c:crossAx val="76043392"/>
        <c:crosses val="autoZero"/>
        <c:auto val="1"/>
        <c:lblAlgn val="ctr"/>
        <c:lblOffset val="100"/>
        <c:noMultiLvlLbl val="0"/>
      </c:catAx>
      <c:valAx>
        <c:axId val="76043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759310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86</c:v>
                </c:pt>
                <c:pt idx="1">
                  <c:v>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057600"/>
        <c:axId val="76067584"/>
      </c:barChart>
      <c:catAx>
        <c:axId val="76057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76067584"/>
        <c:crosses val="autoZero"/>
        <c:auto val="1"/>
        <c:lblAlgn val="ctr"/>
        <c:lblOffset val="100"/>
        <c:noMultiLvlLbl val="0"/>
      </c:catAx>
      <c:valAx>
        <c:axId val="76067584"/>
        <c:scaling>
          <c:orientation val="minMax"/>
          <c:max val="1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76057600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6699FF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Лист5!$A$1:$A$5</c:f>
              <c:strCache>
                <c:ptCount val="5"/>
                <c:pt idx="0">
                  <c:v>ч.3 ст.19.20  (деятельность с грубым нарушением лицензионных требований)</c:v>
                </c:pt>
                <c:pt idx="1">
                  <c:v>ч.2 ст.19.30  (реализация программ не в полном объеме) </c:v>
                </c:pt>
                <c:pt idx="2">
                  <c:v>ч.2 ст.19.20  (деятельность с нарушением  требований лицензии)</c:v>
                </c:pt>
                <c:pt idx="3">
                  <c:v>ч.2 ст.5.57 (нарушение  или незаконное ограничение прав обучающихся)</c:v>
                </c:pt>
                <c:pt idx="4">
                  <c:v>ч.1 ст.19.5  (невыполнение в срок законного предписания)</c:v>
                </c:pt>
              </c:strCache>
            </c:strRef>
          </c:cat>
          <c:val>
            <c:numRef>
              <c:f>Лист5!$B$1:$B$5</c:f>
              <c:numCache>
                <c:formatCode>General</c:formatCode>
                <c:ptCount val="5"/>
                <c:pt idx="0">
                  <c:v>11</c:v>
                </c:pt>
                <c:pt idx="1">
                  <c:v>8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113024"/>
        <c:axId val="76114560"/>
      </c:barChart>
      <c:catAx>
        <c:axId val="761130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76114560"/>
        <c:crosses val="autoZero"/>
        <c:auto val="1"/>
        <c:lblAlgn val="ctr"/>
        <c:lblOffset val="100"/>
        <c:noMultiLvlLbl val="0"/>
      </c:catAx>
      <c:valAx>
        <c:axId val="76114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76113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D9AA58-2D61-4F51-9E9E-AA4C3D54C884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B499F9-5EA8-4FB0-8C11-3A9FCE06935E}">
      <dgm:prSet phldrT="[Текст]"/>
      <dgm:spPr>
        <a:gradFill flip="none" rotWithShape="0">
          <a:gsLst>
            <a:gs pos="0">
              <a:srgbClr val="92D050">
                <a:shade val="30000"/>
                <a:satMod val="115000"/>
              </a:srgbClr>
            </a:gs>
            <a:gs pos="50000">
              <a:srgbClr val="92D050">
                <a:shade val="67500"/>
                <a:satMod val="115000"/>
              </a:srgbClr>
            </a:gs>
            <a:gs pos="100000">
              <a:srgbClr val="92D050">
                <a:shade val="100000"/>
                <a:satMod val="115000"/>
              </a:srgb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ru-RU" b="1" dirty="0" smtClean="0"/>
            <a:t>	1</a:t>
          </a:r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. Лицензирование образовательной деятельности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C15CCE-DCCB-4A0D-81EE-92A6A0757AEA}" type="parTrans" cxnId="{1F282090-763F-44AE-9AEE-83BD26459A27}">
      <dgm:prSet/>
      <dgm:spPr/>
      <dgm:t>
        <a:bodyPr/>
        <a:lstStyle/>
        <a:p>
          <a:endParaRPr lang="ru-RU"/>
        </a:p>
      </dgm:t>
    </dgm:pt>
    <dgm:pt modelId="{01D0591C-1D21-4A1D-8553-F5987750A5AE}" type="sibTrans" cxnId="{1F282090-763F-44AE-9AEE-83BD26459A27}">
      <dgm:prSet/>
      <dgm:spPr/>
      <dgm:t>
        <a:bodyPr/>
        <a:lstStyle/>
        <a:p>
          <a:endParaRPr lang="ru-RU"/>
        </a:p>
      </dgm:t>
    </dgm:pt>
    <dgm:pt modelId="{0B5F5546-0994-4B93-ACD7-0506E35139C2}">
      <dgm:prSet phldrT="[Текст]"/>
      <dgm:spPr>
        <a:solidFill>
          <a:srgbClr val="FFCCCC">
            <a:alpha val="69000"/>
          </a:srgbClr>
        </a:solidFill>
      </dgm:spPr>
      <dgm:t>
        <a:bodyPr/>
        <a:lstStyle/>
        <a:p>
          <a:pPr algn="ctr"/>
          <a:r>
            <a:rPr lang="ru-RU" dirty="0" smtClean="0"/>
            <a:t>	</a:t>
          </a:r>
          <a:r>
            <a:rPr lang="ru-RU" b="1" dirty="0" smtClean="0"/>
            <a:t>2</a:t>
          </a:r>
          <a:r>
            <a:rPr lang="ru-RU" dirty="0" smtClean="0"/>
            <a:t>. </a:t>
          </a:r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Государственная аккредитация образовательной деятельности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FBD3AE-AC35-4052-9022-ECC38F80D060}" type="parTrans" cxnId="{02B157B1-177A-4D91-9A7D-F6BF46B70FE9}">
      <dgm:prSet/>
      <dgm:spPr/>
      <dgm:t>
        <a:bodyPr/>
        <a:lstStyle/>
        <a:p>
          <a:endParaRPr lang="ru-RU"/>
        </a:p>
      </dgm:t>
    </dgm:pt>
    <dgm:pt modelId="{7A03147A-5ABF-4EF1-9566-B85970C644CB}" type="sibTrans" cxnId="{02B157B1-177A-4D91-9A7D-F6BF46B70FE9}">
      <dgm:prSet/>
      <dgm:spPr/>
      <dgm:t>
        <a:bodyPr/>
        <a:lstStyle/>
        <a:p>
          <a:endParaRPr lang="ru-RU"/>
        </a:p>
      </dgm:t>
    </dgm:pt>
    <dgm:pt modelId="{F38FF441-6FF8-4D30-9745-B9E2F6A033A6}">
      <dgm:prSet phldrT="[Текст]"/>
      <dgm:spPr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ru-RU" b="1" dirty="0" smtClean="0"/>
            <a:t>	3. </a:t>
          </a:r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Государственный контроль (надзор) в сфере образования  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674C7A-71AA-4819-B72C-46EF7AA7B9D1}" type="parTrans" cxnId="{88A1315C-E0B7-48AD-AE2F-0CFB43553894}">
      <dgm:prSet/>
      <dgm:spPr/>
      <dgm:t>
        <a:bodyPr/>
        <a:lstStyle/>
        <a:p>
          <a:endParaRPr lang="ru-RU"/>
        </a:p>
      </dgm:t>
    </dgm:pt>
    <dgm:pt modelId="{86613A29-FFF0-426F-812A-C2C9230109CD}" type="sibTrans" cxnId="{88A1315C-E0B7-48AD-AE2F-0CFB43553894}">
      <dgm:prSet/>
      <dgm:spPr/>
      <dgm:t>
        <a:bodyPr/>
        <a:lstStyle/>
        <a:p>
          <a:endParaRPr lang="ru-RU"/>
        </a:p>
      </dgm:t>
    </dgm:pt>
    <dgm:pt modelId="{B0533D7B-6BEE-4575-B993-3267D9D8519D}" type="pres">
      <dgm:prSet presAssocID="{12D9AA58-2D61-4F51-9E9E-AA4C3D54C88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B8CD8A-49E6-48C4-BE01-50DCCBBDD21B}" type="pres">
      <dgm:prSet presAssocID="{49B499F9-5EA8-4FB0-8C11-3A9FCE06935E}" presName="circle1" presStyleLbl="node1" presStyleIdx="0" presStyleCnt="3"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5976CCBB-6300-4D84-A4B0-0CE39606D45C}" type="pres">
      <dgm:prSet presAssocID="{49B499F9-5EA8-4FB0-8C11-3A9FCE06935E}" presName="space" presStyleCnt="0"/>
      <dgm:spPr/>
    </dgm:pt>
    <dgm:pt modelId="{A8CF4BF2-DC99-4D79-8063-7EEE8F1E3B2F}" type="pres">
      <dgm:prSet presAssocID="{49B499F9-5EA8-4FB0-8C11-3A9FCE06935E}" presName="rect1" presStyleLbl="alignAcc1" presStyleIdx="0" presStyleCnt="3"/>
      <dgm:spPr/>
      <dgm:t>
        <a:bodyPr/>
        <a:lstStyle/>
        <a:p>
          <a:endParaRPr lang="ru-RU"/>
        </a:p>
      </dgm:t>
    </dgm:pt>
    <dgm:pt modelId="{01134470-09DD-4BA9-8CE6-7CFBC4EE8218}" type="pres">
      <dgm:prSet presAssocID="{0B5F5546-0994-4B93-ACD7-0506E35139C2}" presName="vertSpace2" presStyleLbl="node1" presStyleIdx="0" presStyleCnt="3"/>
      <dgm:spPr/>
    </dgm:pt>
    <dgm:pt modelId="{218803B1-00E1-4B92-BE62-A4799E5CAAA8}" type="pres">
      <dgm:prSet presAssocID="{0B5F5546-0994-4B93-ACD7-0506E35139C2}" presName="circle2" presStyleLbl="node1" presStyleIdx="1" presStyleCnt="3"/>
      <dgm:spPr>
        <a:solidFill>
          <a:srgbClr val="FFCCCC">
            <a:alpha val="69000"/>
          </a:srgbClr>
        </a:solidFill>
      </dgm:spPr>
      <dgm:t>
        <a:bodyPr/>
        <a:lstStyle/>
        <a:p>
          <a:endParaRPr lang="ru-RU"/>
        </a:p>
      </dgm:t>
    </dgm:pt>
    <dgm:pt modelId="{0C3A53C2-C966-4E55-AE90-A31CEF17A734}" type="pres">
      <dgm:prSet presAssocID="{0B5F5546-0994-4B93-ACD7-0506E35139C2}" presName="rect2" presStyleLbl="alignAcc1" presStyleIdx="1" presStyleCnt="3"/>
      <dgm:spPr/>
      <dgm:t>
        <a:bodyPr/>
        <a:lstStyle/>
        <a:p>
          <a:endParaRPr lang="ru-RU"/>
        </a:p>
      </dgm:t>
    </dgm:pt>
    <dgm:pt modelId="{868A1216-A71F-4D49-BAE5-3D215E547881}" type="pres">
      <dgm:prSet presAssocID="{F38FF441-6FF8-4D30-9745-B9E2F6A033A6}" presName="vertSpace3" presStyleLbl="node1" presStyleIdx="1" presStyleCnt="3"/>
      <dgm:spPr/>
    </dgm:pt>
    <dgm:pt modelId="{7B1C61F1-B864-44BD-A5D6-C6A8138EA835}" type="pres">
      <dgm:prSet presAssocID="{F38FF441-6FF8-4D30-9745-B9E2F6A033A6}" presName="circle3" presStyleLbl="node1" presStyleIdx="2" presStyleCnt="3" custLinFactNeighborX="2381" custLinFactNeighborY="2381"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8623BD05-EDA2-41B3-B7A6-D605B9B2ABFD}" type="pres">
      <dgm:prSet presAssocID="{F38FF441-6FF8-4D30-9745-B9E2F6A033A6}" presName="rect3" presStyleLbl="alignAcc1" presStyleIdx="2" presStyleCnt="3" custLinFactNeighborY="2381"/>
      <dgm:spPr/>
      <dgm:t>
        <a:bodyPr/>
        <a:lstStyle/>
        <a:p>
          <a:endParaRPr lang="ru-RU"/>
        </a:p>
      </dgm:t>
    </dgm:pt>
    <dgm:pt modelId="{4DEC58B8-9E30-40BD-BE7B-C6A467CB7451}" type="pres">
      <dgm:prSet presAssocID="{49B499F9-5EA8-4FB0-8C11-3A9FCE06935E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385DFF-BCB1-4195-A18D-A6ECD62AAD5C}" type="pres">
      <dgm:prSet presAssocID="{0B5F5546-0994-4B93-ACD7-0506E35139C2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125448-DBD3-413D-9520-28C5DD1BA40E}" type="pres">
      <dgm:prSet presAssocID="{F38FF441-6FF8-4D30-9745-B9E2F6A033A6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BE6D15-0178-4C81-9C11-5913243F9D85}" type="presOf" srcId="{49B499F9-5EA8-4FB0-8C11-3A9FCE06935E}" destId="{A8CF4BF2-DC99-4D79-8063-7EEE8F1E3B2F}" srcOrd="0" destOrd="0" presId="urn:microsoft.com/office/officeart/2005/8/layout/target3"/>
    <dgm:cxn modelId="{02B157B1-177A-4D91-9A7D-F6BF46B70FE9}" srcId="{12D9AA58-2D61-4F51-9E9E-AA4C3D54C884}" destId="{0B5F5546-0994-4B93-ACD7-0506E35139C2}" srcOrd="1" destOrd="0" parTransId="{DEFBD3AE-AC35-4052-9022-ECC38F80D060}" sibTransId="{7A03147A-5ABF-4EF1-9566-B85970C644CB}"/>
    <dgm:cxn modelId="{2D013073-997E-4BA6-A840-2BD3837F475E}" type="presOf" srcId="{F38FF441-6FF8-4D30-9745-B9E2F6A033A6}" destId="{5F125448-DBD3-413D-9520-28C5DD1BA40E}" srcOrd="1" destOrd="0" presId="urn:microsoft.com/office/officeart/2005/8/layout/target3"/>
    <dgm:cxn modelId="{F6FA7F1C-AE84-4781-BB6F-E5C86F0B5B42}" type="presOf" srcId="{0B5F5546-0994-4B93-ACD7-0506E35139C2}" destId="{0C3A53C2-C966-4E55-AE90-A31CEF17A734}" srcOrd="0" destOrd="0" presId="urn:microsoft.com/office/officeart/2005/8/layout/target3"/>
    <dgm:cxn modelId="{22CBD340-AA3C-4800-8293-C56F9C906D72}" type="presOf" srcId="{F38FF441-6FF8-4D30-9745-B9E2F6A033A6}" destId="{8623BD05-EDA2-41B3-B7A6-D605B9B2ABFD}" srcOrd="0" destOrd="0" presId="urn:microsoft.com/office/officeart/2005/8/layout/target3"/>
    <dgm:cxn modelId="{88A1315C-E0B7-48AD-AE2F-0CFB43553894}" srcId="{12D9AA58-2D61-4F51-9E9E-AA4C3D54C884}" destId="{F38FF441-6FF8-4D30-9745-B9E2F6A033A6}" srcOrd="2" destOrd="0" parTransId="{87674C7A-71AA-4819-B72C-46EF7AA7B9D1}" sibTransId="{86613A29-FFF0-426F-812A-C2C9230109CD}"/>
    <dgm:cxn modelId="{25CFE3FB-ADAA-4F03-A915-B5C1827EAFC5}" type="presOf" srcId="{12D9AA58-2D61-4F51-9E9E-AA4C3D54C884}" destId="{B0533D7B-6BEE-4575-B993-3267D9D8519D}" srcOrd="0" destOrd="0" presId="urn:microsoft.com/office/officeart/2005/8/layout/target3"/>
    <dgm:cxn modelId="{6BE138E2-D45D-4A6A-A1E4-D1EC7077E07F}" type="presOf" srcId="{0B5F5546-0994-4B93-ACD7-0506E35139C2}" destId="{EC385DFF-BCB1-4195-A18D-A6ECD62AAD5C}" srcOrd="1" destOrd="0" presId="urn:microsoft.com/office/officeart/2005/8/layout/target3"/>
    <dgm:cxn modelId="{DB47F0AC-91BB-4972-B138-4EABD441F1EB}" type="presOf" srcId="{49B499F9-5EA8-4FB0-8C11-3A9FCE06935E}" destId="{4DEC58B8-9E30-40BD-BE7B-C6A467CB7451}" srcOrd="1" destOrd="0" presId="urn:microsoft.com/office/officeart/2005/8/layout/target3"/>
    <dgm:cxn modelId="{1F282090-763F-44AE-9AEE-83BD26459A27}" srcId="{12D9AA58-2D61-4F51-9E9E-AA4C3D54C884}" destId="{49B499F9-5EA8-4FB0-8C11-3A9FCE06935E}" srcOrd="0" destOrd="0" parTransId="{83C15CCE-DCCB-4A0D-81EE-92A6A0757AEA}" sibTransId="{01D0591C-1D21-4A1D-8553-F5987750A5AE}"/>
    <dgm:cxn modelId="{FF267F7C-C5A3-4CEF-91FF-7055C0D83178}" type="presParOf" srcId="{B0533D7B-6BEE-4575-B993-3267D9D8519D}" destId="{BDB8CD8A-49E6-48C4-BE01-50DCCBBDD21B}" srcOrd="0" destOrd="0" presId="urn:microsoft.com/office/officeart/2005/8/layout/target3"/>
    <dgm:cxn modelId="{33993C2C-5551-4CE2-8F94-DC6D89CA8EE1}" type="presParOf" srcId="{B0533D7B-6BEE-4575-B993-3267D9D8519D}" destId="{5976CCBB-6300-4D84-A4B0-0CE39606D45C}" srcOrd="1" destOrd="0" presId="urn:microsoft.com/office/officeart/2005/8/layout/target3"/>
    <dgm:cxn modelId="{8EB5DD08-2E6C-4E0A-B476-1C857E1CBC2A}" type="presParOf" srcId="{B0533D7B-6BEE-4575-B993-3267D9D8519D}" destId="{A8CF4BF2-DC99-4D79-8063-7EEE8F1E3B2F}" srcOrd="2" destOrd="0" presId="urn:microsoft.com/office/officeart/2005/8/layout/target3"/>
    <dgm:cxn modelId="{A2D1F835-E0CA-486F-984A-84A082FCBC65}" type="presParOf" srcId="{B0533D7B-6BEE-4575-B993-3267D9D8519D}" destId="{01134470-09DD-4BA9-8CE6-7CFBC4EE8218}" srcOrd="3" destOrd="0" presId="urn:microsoft.com/office/officeart/2005/8/layout/target3"/>
    <dgm:cxn modelId="{62305253-C1C6-4333-A778-70A915813517}" type="presParOf" srcId="{B0533D7B-6BEE-4575-B993-3267D9D8519D}" destId="{218803B1-00E1-4B92-BE62-A4799E5CAAA8}" srcOrd="4" destOrd="0" presId="urn:microsoft.com/office/officeart/2005/8/layout/target3"/>
    <dgm:cxn modelId="{B32D895E-4120-4F50-BA4A-A2354DD74F14}" type="presParOf" srcId="{B0533D7B-6BEE-4575-B993-3267D9D8519D}" destId="{0C3A53C2-C966-4E55-AE90-A31CEF17A734}" srcOrd="5" destOrd="0" presId="urn:microsoft.com/office/officeart/2005/8/layout/target3"/>
    <dgm:cxn modelId="{66F9A848-9A18-4E5C-8134-B9443362A055}" type="presParOf" srcId="{B0533D7B-6BEE-4575-B993-3267D9D8519D}" destId="{868A1216-A71F-4D49-BAE5-3D215E547881}" srcOrd="6" destOrd="0" presId="urn:microsoft.com/office/officeart/2005/8/layout/target3"/>
    <dgm:cxn modelId="{5EEBD95F-BD6E-401D-BECF-E48B34B671AE}" type="presParOf" srcId="{B0533D7B-6BEE-4575-B993-3267D9D8519D}" destId="{7B1C61F1-B864-44BD-A5D6-C6A8138EA835}" srcOrd="7" destOrd="0" presId="urn:microsoft.com/office/officeart/2005/8/layout/target3"/>
    <dgm:cxn modelId="{2BF33ACD-D2A9-49CF-8861-1FA405C8CAE7}" type="presParOf" srcId="{B0533D7B-6BEE-4575-B993-3267D9D8519D}" destId="{8623BD05-EDA2-41B3-B7A6-D605B9B2ABFD}" srcOrd="8" destOrd="0" presId="urn:microsoft.com/office/officeart/2005/8/layout/target3"/>
    <dgm:cxn modelId="{FDD3B8F8-5A91-4C95-B5DF-1C6C6782F725}" type="presParOf" srcId="{B0533D7B-6BEE-4575-B993-3267D9D8519D}" destId="{4DEC58B8-9E30-40BD-BE7B-C6A467CB7451}" srcOrd="9" destOrd="0" presId="urn:microsoft.com/office/officeart/2005/8/layout/target3"/>
    <dgm:cxn modelId="{FDC1CB36-E9A1-4FE4-8BCE-90DBE2175CBA}" type="presParOf" srcId="{B0533D7B-6BEE-4575-B993-3267D9D8519D}" destId="{EC385DFF-BCB1-4195-A18D-A6ECD62AAD5C}" srcOrd="10" destOrd="0" presId="urn:microsoft.com/office/officeart/2005/8/layout/target3"/>
    <dgm:cxn modelId="{D49939D1-8B1E-4929-82C2-ADE35E895E97}" type="presParOf" srcId="{B0533D7B-6BEE-4575-B993-3267D9D8519D}" destId="{5F125448-DBD3-413D-9520-28C5DD1BA40E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9C2798-E3DC-45A6-9BA0-802E4E0BEF65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F86BD436-1C6D-4EFE-9561-EBE2063921FD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rgbClr val="00B0F0"/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 выдается предписание в рамках контроля качества образования</a:t>
          </a:r>
          <a:endParaRPr lang="ru-RU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6CE53F-6B33-4F3C-8A2C-F882279504EB}" type="parTrans" cxnId="{9A989F64-E231-4521-8361-D31E714DCFAA}">
      <dgm:prSet/>
      <dgm:spPr/>
      <dgm:t>
        <a:bodyPr/>
        <a:lstStyle/>
        <a:p>
          <a:endParaRPr lang="ru-RU"/>
        </a:p>
      </dgm:t>
    </dgm:pt>
    <dgm:pt modelId="{BAA7C12D-439D-4C7A-92F5-20D0920D2545}" type="sibTrans" cxnId="{9A989F64-E231-4521-8361-D31E714DCFAA}">
      <dgm:prSet/>
      <dgm:spPr/>
      <dgm:t>
        <a:bodyPr/>
        <a:lstStyle/>
        <a:p>
          <a:endParaRPr lang="ru-RU"/>
        </a:p>
      </dgm:t>
    </dgm:pt>
    <dgm:pt modelId="{22937803-18AA-4D7C-A60B-6D7F0263B942}">
      <dgm:prSet phldrT="[Текст]" custT="1"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при выявлении несоответствия содержания и качества подготовки обучающихся  ФГОС  - </a:t>
          </a:r>
          <a:r>
            <a:rPr lang="ru-RU" sz="1800" b="1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приостановление</a:t>
          </a:r>
          <a: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действия государственной аккредитации  </a:t>
          </a:r>
          <a:endParaRPr lang="ru-RU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2A7010-25D4-4094-88BB-8259B9C0FA8E}" type="parTrans" cxnId="{E1576300-5DB9-4EF8-A56B-DF93106D6DAF}">
      <dgm:prSet/>
      <dgm:spPr/>
      <dgm:t>
        <a:bodyPr/>
        <a:lstStyle/>
        <a:p>
          <a:endParaRPr lang="ru-RU"/>
        </a:p>
      </dgm:t>
    </dgm:pt>
    <dgm:pt modelId="{2CA02E93-23D4-4926-B03B-D7AE5B056555}" type="sibTrans" cxnId="{E1576300-5DB9-4EF8-A56B-DF93106D6DAF}">
      <dgm:prSet/>
      <dgm:spPr/>
      <dgm:t>
        <a:bodyPr/>
        <a:lstStyle/>
        <a:p>
          <a:endParaRPr lang="ru-RU"/>
        </a:p>
      </dgm:t>
    </dgm:pt>
    <dgm:pt modelId="{593A2DF6-4A71-4512-86D4-9C342C89E632}">
      <dgm:prSet phldrT="[Текст]" custT="1"/>
      <dgm:spPr>
        <a:solidFill>
          <a:srgbClr val="33CCCC"/>
        </a:solidFill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если организация не устранила  выявленное несоответствие - </a:t>
          </a:r>
          <a:r>
            <a:rPr lang="ru-RU" sz="1800" b="1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лишение </a:t>
          </a:r>
          <a: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государственной аккредитации.</a:t>
          </a:r>
          <a:endParaRPr lang="ru-RU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A08C31-5F4F-4A90-B0C1-379587F245FA}" type="parTrans" cxnId="{5F2E06B0-76DC-4645-9B70-B69030CF8985}">
      <dgm:prSet/>
      <dgm:spPr/>
      <dgm:t>
        <a:bodyPr/>
        <a:lstStyle/>
        <a:p>
          <a:endParaRPr lang="ru-RU"/>
        </a:p>
      </dgm:t>
    </dgm:pt>
    <dgm:pt modelId="{210257EB-0CFC-4F61-BDA8-826151D8598D}" type="sibTrans" cxnId="{5F2E06B0-76DC-4645-9B70-B69030CF8985}">
      <dgm:prSet/>
      <dgm:spPr/>
      <dgm:t>
        <a:bodyPr/>
        <a:lstStyle/>
        <a:p>
          <a:endParaRPr lang="ru-RU"/>
        </a:p>
      </dgm:t>
    </dgm:pt>
    <dgm:pt modelId="{9D41B300-336B-41C0-97C9-74EC39199B0D}" type="pres">
      <dgm:prSet presAssocID="{7B9C2798-E3DC-45A6-9BA0-802E4E0BEF65}" presName="CompostProcess" presStyleCnt="0">
        <dgm:presLayoutVars>
          <dgm:dir/>
          <dgm:resizeHandles val="exact"/>
        </dgm:presLayoutVars>
      </dgm:prSet>
      <dgm:spPr/>
    </dgm:pt>
    <dgm:pt modelId="{18B141BA-3409-49E7-9A21-6AFAF9EB8FB1}" type="pres">
      <dgm:prSet presAssocID="{7B9C2798-E3DC-45A6-9BA0-802E4E0BEF65}" presName="arrow" presStyleLbl="bgShp" presStyleIdx="0" presStyleCnt="1"/>
      <dgm:spPr/>
    </dgm:pt>
    <dgm:pt modelId="{F2B37F40-5E8D-4432-A741-8E4618C70998}" type="pres">
      <dgm:prSet presAssocID="{7B9C2798-E3DC-45A6-9BA0-802E4E0BEF65}" presName="linearProcess" presStyleCnt="0"/>
      <dgm:spPr/>
    </dgm:pt>
    <dgm:pt modelId="{3F51E31E-524F-4124-B5AB-CFC5B963D733}" type="pres">
      <dgm:prSet presAssocID="{F86BD436-1C6D-4EFE-9561-EBE2063921FD}" presName="textNode" presStyleLbl="node1" presStyleIdx="0" presStyleCnt="3" custScaleX="95983" custScaleY="121055" custLinFactNeighborX="54086" custLinFactNeighborY="-5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9E41FF-38EB-4762-A55C-F08C23133963}" type="pres">
      <dgm:prSet presAssocID="{BAA7C12D-439D-4C7A-92F5-20D0920D2545}" presName="sibTrans" presStyleCnt="0"/>
      <dgm:spPr/>
    </dgm:pt>
    <dgm:pt modelId="{C19B25B7-566D-4289-84C8-F68912B69495}" type="pres">
      <dgm:prSet presAssocID="{22937803-18AA-4D7C-A60B-6D7F0263B942}" presName="textNode" presStyleLbl="node1" presStyleIdx="1" presStyleCnt="3" custScaleX="105144" custScaleY="1238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3EA584-6941-4ADF-B373-A2878C29C705}" type="pres">
      <dgm:prSet presAssocID="{2CA02E93-23D4-4926-B03B-D7AE5B056555}" presName="sibTrans" presStyleCnt="0"/>
      <dgm:spPr/>
    </dgm:pt>
    <dgm:pt modelId="{0E8AAF73-B62D-40F9-B066-ECCCC50552F7}" type="pres">
      <dgm:prSet presAssocID="{593A2DF6-4A71-4512-86D4-9C342C89E632}" presName="textNode" presStyleLbl="node1" presStyleIdx="2" presStyleCnt="3" custScaleX="97362" custScaleY="121879" custLinFactNeighborX="-21592" custLinFactNeighborY="-10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576300-5DB9-4EF8-A56B-DF93106D6DAF}" srcId="{7B9C2798-E3DC-45A6-9BA0-802E4E0BEF65}" destId="{22937803-18AA-4D7C-A60B-6D7F0263B942}" srcOrd="1" destOrd="0" parTransId="{832A7010-25D4-4094-88BB-8259B9C0FA8E}" sibTransId="{2CA02E93-23D4-4926-B03B-D7AE5B056555}"/>
    <dgm:cxn modelId="{1147B255-F426-42FA-9606-1B4C02D0783E}" type="presOf" srcId="{22937803-18AA-4D7C-A60B-6D7F0263B942}" destId="{C19B25B7-566D-4289-84C8-F68912B69495}" srcOrd="0" destOrd="0" presId="urn:microsoft.com/office/officeart/2005/8/layout/hProcess9"/>
    <dgm:cxn modelId="{5F2E06B0-76DC-4645-9B70-B69030CF8985}" srcId="{7B9C2798-E3DC-45A6-9BA0-802E4E0BEF65}" destId="{593A2DF6-4A71-4512-86D4-9C342C89E632}" srcOrd="2" destOrd="0" parTransId="{FEA08C31-5F4F-4A90-B0C1-379587F245FA}" sibTransId="{210257EB-0CFC-4F61-BDA8-826151D8598D}"/>
    <dgm:cxn modelId="{9A989F64-E231-4521-8361-D31E714DCFAA}" srcId="{7B9C2798-E3DC-45A6-9BA0-802E4E0BEF65}" destId="{F86BD436-1C6D-4EFE-9561-EBE2063921FD}" srcOrd="0" destOrd="0" parTransId="{016CE53F-6B33-4F3C-8A2C-F882279504EB}" sibTransId="{BAA7C12D-439D-4C7A-92F5-20D0920D2545}"/>
    <dgm:cxn modelId="{B286B5F2-A0C8-49F8-9612-2FAF70EF4FF2}" type="presOf" srcId="{7B9C2798-E3DC-45A6-9BA0-802E4E0BEF65}" destId="{9D41B300-336B-41C0-97C9-74EC39199B0D}" srcOrd="0" destOrd="0" presId="urn:microsoft.com/office/officeart/2005/8/layout/hProcess9"/>
    <dgm:cxn modelId="{281D8284-1B61-4145-856D-3F52C67A0271}" type="presOf" srcId="{593A2DF6-4A71-4512-86D4-9C342C89E632}" destId="{0E8AAF73-B62D-40F9-B066-ECCCC50552F7}" srcOrd="0" destOrd="0" presId="urn:microsoft.com/office/officeart/2005/8/layout/hProcess9"/>
    <dgm:cxn modelId="{1BE4068B-F449-4A69-A717-5AC4CC68120B}" type="presOf" srcId="{F86BD436-1C6D-4EFE-9561-EBE2063921FD}" destId="{3F51E31E-524F-4124-B5AB-CFC5B963D733}" srcOrd="0" destOrd="0" presId="urn:microsoft.com/office/officeart/2005/8/layout/hProcess9"/>
    <dgm:cxn modelId="{8F03639A-3D81-445D-B0B3-5EDF30736857}" type="presParOf" srcId="{9D41B300-336B-41C0-97C9-74EC39199B0D}" destId="{18B141BA-3409-49E7-9A21-6AFAF9EB8FB1}" srcOrd="0" destOrd="0" presId="urn:microsoft.com/office/officeart/2005/8/layout/hProcess9"/>
    <dgm:cxn modelId="{87EBA97C-F74E-47C5-97CC-B71977204645}" type="presParOf" srcId="{9D41B300-336B-41C0-97C9-74EC39199B0D}" destId="{F2B37F40-5E8D-4432-A741-8E4618C70998}" srcOrd="1" destOrd="0" presId="urn:microsoft.com/office/officeart/2005/8/layout/hProcess9"/>
    <dgm:cxn modelId="{1148969F-2761-4BA3-951A-A5CF563B632E}" type="presParOf" srcId="{F2B37F40-5E8D-4432-A741-8E4618C70998}" destId="{3F51E31E-524F-4124-B5AB-CFC5B963D733}" srcOrd="0" destOrd="0" presId="urn:microsoft.com/office/officeart/2005/8/layout/hProcess9"/>
    <dgm:cxn modelId="{E40006A9-43BE-4B71-8C86-B8A7699F5D6D}" type="presParOf" srcId="{F2B37F40-5E8D-4432-A741-8E4618C70998}" destId="{349E41FF-38EB-4762-A55C-F08C23133963}" srcOrd="1" destOrd="0" presId="urn:microsoft.com/office/officeart/2005/8/layout/hProcess9"/>
    <dgm:cxn modelId="{E057EA44-E91B-4DA0-B288-46C2E98E08D0}" type="presParOf" srcId="{F2B37F40-5E8D-4432-A741-8E4618C70998}" destId="{C19B25B7-566D-4289-84C8-F68912B69495}" srcOrd="2" destOrd="0" presId="urn:microsoft.com/office/officeart/2005/8/layout/hProcess9"/>
    <dgm:cxn modelId="{C4CD4D75-AF5D-490E-A6BE-EFADA69DC8CC}" type="presParOf" srcId="{F2B37F40-5E8D-4432-A741-8E4618C70998}" destId="{F33EA584-6941-4ADF-B373-A2878C29C705}" srcOrd="3" destOrd="0" presId="urn:microsoft.com/office/officeart/2005/8/layout/hProcess9"/>
    <dgm:cxn modelId="{AC79AC31-39AA-4881-9476-302B6D2208BB}" type="presParOf" srcId="{F2B37F40-5E8D-4432-A741-8E4618C70998}" destId="{0E8AAF73-B62D-40F9-B066-ECCCC50552F7}" srcOrd="4" destOrd="0" presId="urn:microsoft.com/office/officeart/2005/8/layout/hProcess9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1AE252-D30D-4948-AD38-2D2AAD6D0D9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187237-93B2-4141-9DD4-699DCE8A3033}">
      <dgm:prSet phldrT="[Текст]"/>
      <dgm:spPr>
        <a:solidFill>
          <a:srgbClr val="00CC99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не более 45 рабочих дней</a:t>
          </a:r>
          <a:endParaRPr lang="ru-RU" b="1" dirty="0">
            <a:solidFill>
              <a:schemeClr val="tx1"/>
            </a:solidFill>
          </a:endParaRPr>
        </a:p>
      </dgm:t>
    </dgm:pt>
    <dgm:pt modelId="{6C579AB0-893A-4840-966D-23B5226D8070}" type="parTrans" cxnId="{6F194FC8-22E2-45E5-9E06-3801EC6FAD3E}">
      <dgm:prSet/>
      <dgm:spPr/>
      <dgm:t>
        <a:bodyPr/>
        <a:lstStyle/>
        <a:p>
          <a:endParaRPr lang="ru-RU"/>
        </a:p>
      </dgm:t>
    </dgm:pt>
    <dgm:pt modelId="{7F6D0B23-69B9-4189-8AFD-53D7A964E0E4}" type="sibTrans" cxnId="{6F194FC8-22E2-45E5-9E06-3801EC6FAD3E}">
      <dgm:prSet/>
      <dgm:spPr/>
      <dgm:t>
        <a:bodyPr/>
        <a:lstStyle/>
        <a:p>
          <a:endParaRPr lang="ru-RU"/>
        </a:p>
      </dgm:t>
    </dgm:pt>
    <dgm:pt modelId="{F705424A-D12B-4702-974D-B6574E499884}">
      <dgm:prSet phldrT="[Текст]"/>
      <dgm:spPr>
        <a:solidFill>
          <a:srgbClr val="FFCCCC">
            <a:alpha val="50000"/>
          </a:srgbClr>
        </a:solidFill>
      </dgm:spPr>
      <dgm:t>
        <a:bodyPr/>
        <a:lstStyle/>
        <a:p>
          <a:pPr eaLnBrk="1" latinLnBrk="0"/>
          <a:r>
            <a:rPr lang="ru-RU" dirty="0" smtClean="0"/>
            <a:t>Предоставление лицензии  </a:t>
          </a:r>
          <a:r>
            <a:rPr lang="ru-RU" b="1" u="sng" dirty="0" smtClean="0"/>
            <a:t>18 рабочих дней</a:t>
          </a:r>
        </a:p>
        <a:p>
          <a:endParaRPr lang="ru-RU" dirty="0"/>
        </a:p>
      </dgm:t>
    </dgm:pt>
    <dgm:pt modelId="{A4B558F1-C07C-4A36-AB1A-5AE666DF758F}" type="parTrans" cxnId="{CC2386D6-6429-4A38-80CB-1125F9B9D820}">
      <dgm:prSet/>
      <dgm:spPr/>
      <dgm:t>
        <a:bodyPr/>
        <a:lstStyle/>
        <a:p>
          <a:endParaRPr lang="ru-RU"/>
        </a:p>
      </dgm:t>
    </dgm:pt>
    <dgm:pt modelId="{268339DC-2B89-449E-A000-E5D547F4F707}" type="sibTrans" cxnId="{CC2386D6-6429-4A38-80CB-1125F9B9D820}">
      <dgm:prSet/>
      <dgm:spPr/>
      <dgm:t>
        <a:bodyPr/>
        <a:lstStyle/>
        <a:p>
          <a:endParaRPr lang="ru-RU"/>
        </a:p>
      </dgm:t>
    </dgm:pt>
    <dgm:pt modelId="{7D507B34-FAFE-418F-AA8D-D8A28E3ADD27}">
      <dgm:prSet/>
      <dgm:spPr>
        <a:solidFill>
          <a:srgbClr val="00CC99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не более 10 рабочих дней</a:t>
          </a:r>
          <a:endParaRPr lang="ru-RU" b="1" dirty="0">
            <a:solidFill>
              <a:schemeClr val="tx1"/>
            </a:solidFill>
          </a:endParaRPr>
        </a:p>
      </dgm:t>
    </dgm:pt>
    <dgm:pt modelId="{2325BE7A-44E4-410A-A40E-5A829052335D}" type="parTrans" cxnId="{B5F5A859-EC00-43E8-9243-57CA8CCC0F7B}">
      <dgm:prSet/>
      <dgm:spPr/>
      <dgm:t>
        <a:bodyPr/>
        <a:lstStyle/>
        <a:p>
          <a:endParaRPr lang="ru-RU"/>
        </a:p>
      </dgm:t>
    </dgm:pt>
    <dgm:pt modelId="{AAC46DA9-6940-40C9-9868-F61F1039D380}" type="sibTrans" cxnId="{B5F5A859-EC00-43E8-9243-57CA8CCC0F7B}">
      <dgm:prSet/>
      <dgm:spPr/>
      <dgm:t>
        <a:bodyPr/>
        <a:lstStyle/>
        <a:p>
          <a:endParaRPr lang="ru-RU"/>
        </a:p>
      </dgm:t>
    </dgm:pt>
    <dgm:pt modelId="{11439092-3CF8-439A-80D3-013E23CE35C4}">
      <dgm:prSet phldrT="[Текст]"/>
      <dgm:spPr>
        <a:solidFill>
          <a:srgbClr val="FFCCCC">
            <a:alpha val="66000"/>
          </a:srgbClr>
        </a:solidFill>
      </dgm:spPr>
      <dgm:t>
        <a:bodyPr/>
        <a:lstStyle/>
        <a:p>
          <a:r>
            <a:rPr lang="ru-RU" dirty="0" smtClean="0"/>
            <a:t>по реорганизации, изменению наименований и приведению в соответствие с законом </a:t>
          </a:r>
          <a:r>
            <a:rPr lang="ru-RU" b="1" u="sng" dirty="0" smtClean="0"/>
            <a:t>4 рабочих дня</a:t>
          </a:r>
          <a:endParaRPr lang="ru-RU" b="1" u="sng" dirty="0"/>
        </a:p>
      </dgm:t>
    </dgm:pt>
    <dgm:pt modelId="{461437B8-2240-41BB-8EB1-462EEFC94DD4}" type="parTrans" cxnId="{452EA43B-A8A4-4FA3-B7DF-5B24BA45F2A5}">
      <dgm:prSet/>
      <dgm:spPr/>
      <dgm:t>
        <a:bodyPr/>
        <a:lstStyle/>
        <a:p>
          <a:endParaRPr lang="ru-RU"/>
        </a:p>
      </dgm:t>
    </dgm:pt>
    <dgm:pt modelId="{D3DF9B16-4F7B-4F58-9FCB-887F89B5E9FF}" type="sibTrans" cxnId="{452EA43B-A8A4-4FA3-B7DF-5B24BA45F2A5}">
      <dgm:prSet/>
      <dgm:spPr/>
      <dgm:t>
        <a:bodyPr/>
        <a:lstStyle/>
        <a:p>
          <a:endParaRPr lang="ru-RU"/>
        </a:p>
      </dgm:t>
    </dgm:pt>
    <dgm:pt modelId="{D5E52F97-9258-447A-913E-B9A415616F1A}">
      <dgm:prSet phldrT="[Текст]"/>
      <dgm:spPr>
        <a:solidFill>
          <a:srgbClr val="00CC99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не более 30 рабочих дней</a:t>
          </a:r>
          <a:endParaRPr lang="ru-RU" b="1" dirty="0">
            <a:solidFill>
              <a:schemeClr val="tx1"/>
            </a:solidFill>
          </a:endParaRPr>
        </a:p>
      </dgm:t>
    </dgm:pt>
    <dgm:pt modelId="{17DD62C4-47D8-4970-A802-D19128260241}" type="parTrans" cxnId="{C23BD9D2-76A2-456D-8460-32A65BBF9AFC}">
      <dgm:prSet/>
      <dgm:spPr/>
      <dgm:t>
        <a:bodyPr/>
        <a:lstStyle/>
        <a:p>
          <a:endParaRPr lang="ru-RU"/>
        </a:p>
      </dgm:t>
    </dgm:pt>
    <dgm:pt modelId="{8895B0C2-5808-4141-BAEE-B7D71E8FC7F4}" type="sibTrans" cxnId="{C23BD9D2-76A2-456D-8460-32A65BBF9AFC}">
      <dgm:prSet/>
      <dgm:spPr/>
      <dgm:t>
        <a:bodyPr/>
        <a:lstStyle/>
        <a:p>
          <a:endParaRPr lang="ru-RU"/>
        </a:p>
      </dgm:t>
    </dgm:pt>
    <dgm:pt modelId="{EBD02125-6BC8-4E5F-99B1-AB8B71E98102}">
      <dgm:prSet custT="1"/>
      <dgm:spPr>
        <a:gradFill flip="none" rotWithShape="1">
          <a:gsLst>
            <a:gs pos="0">
              <a:srgbClr val="FFCCCC">
                <a:alpha val="9000"/>
              </a:srgbClr>
            </a:gs>
            <a:gs pos="50000">
              <a:srgbClr val="FFCCCC"/>
            </a:gs>
            <a:gs pos="100000">
              <a:srgbClr val="FFCCCC"/>
            </a:gs>
          </a:gsLst>
          <a:lin ang="2700000" scaled="1"/>
          <a:tileRect/>
        </a:gradFill>
      </dgm:spPr>
      <dgm:t>
        <a:bodyPr/>
        <a:lstStyle/>
        <a:p>
          <a:pPr algn="l"/>
          <a:r>
            <a:rPr lang="ru-RU" sz="1400" dirty="0" smtClean="0"/>
            <a:t>по переоформлению лицензии в связи с новыми программами, адресами </a:t>
          </a:r>
          <a:r>
            <a:rPr lang="ru-RU" sz="1400" b="1" u="sng" dirty="0" smtClean="0"/>
            <a:t>13 рабочих дней</a:t>
          </a:r>
          <a:endParaRPr lang="ru-RU" sz="1400" b="1" u="sng" dirty="0"/>
        </a:p>
      </dgm:t>
    </dgm:pt>
    <dgm:pt modelId="{A6F9943D-0ED6-41F5-90F4-2D4AE2225424}" type="parTrans" cxnId="{64894274-5BE8-4094-8587-1966CC91675F}">
      <dgm:prSet/>
      <dgm:spPr/>
      <dgm:t>
        <a:bodyPr/>
        <a:lstStyle/>
        <a:p>
          <a:endParaRPr lang="ru-RU"/>
        </a:p>
      </dgm:t>
    </dgm:pt>
    <dgm:pt modelId="{10554F88-6705-4B77-B95E-D943545CF1C4}" type="sibTrans" cxnId="{64894274-5BE8-4094-8587-1966CC91675F}">
      <dgm:prSet/>
      <dgm:spPr/>
      <dgm:t>
        <a:bodyPr/>
        <a:lstStyle/>
        <a:p>
          <a:endParaRPr lang="ru-RU"/>
        </a:p>
      </dgm:t>
    </dgm:pt>
    <dgm:pt modelId="{C10234AB-6C42-4B75-910F-EFDDDD547B76}" type="pres">
      <dgm:prSet presAssocID="{0A1AE252-D30D-4948-AD38-2D2AAD6D0D9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4ECA25-AC67-4311-A3B4-A7547A0F0896}" type="pres">
      <dgm:prSet presAssocID="{AC187237-93B2-4141-9DD4-699DCE8A3033}" presName="composite" presStyleCnt="0"/>
      <dgm:spPr/>
    </dgm:pt>
    <dgm:pt modelId="{0B7B941A-C1E9-487A-BB4D-2F183694D809}" type="pres">
      <dgm:prSet presAssocID="{AC187237-93B2-4141-9DD4-699DCE8A303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2A8339-8D3C-4F20-85C5-B5ED011CD968}" type="pres">
      <dgm:prSet presAssocID="{AC187237-93B2-4141-9DD4-699DCE8A303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D29843-42CA-4F0D-BBB5-22E2F811ABAF}" type="pres">
      <dgm:prSet presAssocID="{7F6D0B23-69B9-4189-8AFD-53D7A964E0E4}" presName="space" presStyleCnt="0"/>
      <dgm:spPr/>
    </dgm:pt>
    <dgm:pt modelId="{663FE4BF-C407-48E1-A5A7-A645DB476C05}" type="pres">
      <dgm:prSet presAssocID="{D5E52F97-9258-447A-913E-B9A415616F1A}" presName="composite" presStyleCnt="0"/>
      <dgm:spPr/>
    </dgm:pt>
    <dgm:pt modelId="{0689BB92-D287-46EF-A0E0-5486EDCEB1E6}" type="pres">
      <dgm:prSet presAssocID="{D5E52F97-9258-447A-913E-B9A415616F1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17F547-7CAD-4E3B-B26E-4407CA151FAF}" type="pres">
      <dgm:prSet presAssocID="{D5E52F97-9258-447A-913E-B9A415616F1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161696-6F51-42AA-9195-97F974BDA15F}" type="pres">
      <dgm:prSet presAssocID="{8895B0C2-5808-4141-BAEE-B7D71E8FC7F4}" presName="space" presStyleCnt="0"/>
      <dgm:spPr/>
    </dgm:pt>
    <dgm:pt modelId="{9892B3FC-04BF-4B48-9BAD-F9F053D78424}" type="pres">
      <dgm:prSet presAssocID="{7D507B34-FAFE-418F-AA8D-D8A28E3ADD27}" presName="composite" presStyleCnt="0"/>
      <dgm:spPr/>
    </dgm:pt>
    <dgm:pt modelId="{96ED6D35-4AF7-4B69-8C82-B3DE43F81E1C}" type="pres">
      <dgm:prSet presAssocID="{7D507B34-FAFE-418F-AA8D-D8A28E3ADD2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D03B9-51CD-454F-974E-21D0F3DD01EC}" type="pres">
      <dgm:prSet presAssocID="{7D507B34-FAFE-418F-AA8D-D8A28E3ADD2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2386D6-6429-4A38-80CB-1125F9B9D820}" srcId="{AC187237-93B2-4141-9DD4-699DCE8A3033}" destId="{F705424A-D12B-4702-974D-B6574E499884}" srcOrd="0" destOrd="0" parTransId="{A4B558F1-C07C-4A36-AB1A-5AE666DF758F}" sibTransId="{268339DC-2B89-449E-A000-E5D547F4F707}"/>
    <dgm:cxn modelId="{5E81FE69-E93F-4771-8603-7F4BDF2B33B5}" type="presOf" srcId="{11439092-3CF8-439A-80D3-013E23CE35C4}" destId="{C41D03B9-51CD-454F-974E-21D0F3DD01EC}" srcOrd="0" destOrd="0" presId="urn:microsoft.com/office/officeart/2005/8/layout/hList1"/>
    <dgm:cxn modelId="{452EA43B-A8A4-4FA3-B7DF-5B24BA45F2A5}" srcId="{7D507B34-FAFE-418F-AA8D-D8A28E3ADD27}" destId="{11439092-3CF8-439A-80D3-013E23CE35C4}" srcOrd="0" destOrd="0" parTransId="{461437B8-2240-41BB-8EB1-462EEFC94DD4}" sibTransId="{D3DF9B16-4F7B-4F58-9FCB-887F89B5E9FF}"/>
    <dgm:cxn modelId="{C23BD9D2-76A2-456D-8460-32A65BBF9AFC}" srcId="{0A1AE252-D30D-4948-AD38-2D2AAD6D0D9A}" destId="{D5E52F97-9258-447A-913E-B9A415616F1A}" srcOrd="1" destOrd="0" parTransId="{17DD62C4-47D8-4970-A802-D19128260241}" sibTransId="{8895B0C2-5808-4141-BAEE-B7D71E8FC7F4}"/>
    <dgm:cxn modelId="{0639D079-F97A-49ED-A134-A6170FCD22D4}" type="presOf" srcId="{EBD02125-6BC8-4E5F-99B1-AB8B71E98102}" destId="{4F17F547-7CAD-4E3B-B26E-4407CA151FAF}" srcOrd="0" destOrd="0" presId="urn:microsoft.com/office/officeart/2005/8/layout/hList1"/>
    <dgm:cxn modelId="{B5F5A859-EC00-43E8-9243-57CA8CCC0F7B}" srcId="{0A1AE252-D30D-4948-AD38-2D2AAD6D0D9A}" destId="{7D507B34-FAFE-418F-AA8D-D8A28E3ADD27}" srcOrd="2" destOrd="0" parTransId="{2325BE7A-44E4-410A-A40E-5A829052335D}" sibTransId="{AAC46DA9-6940-40C9-9868-F61F1039D380}"/>
    <dgm:cxn modelId="{1218C046-893F-43E7-A438-062ADD7DCFB1}" type="presOf" srcId="{F705424A-D12B-4702-974D-B6574E499884}" destId="{5B2A8339-8D3C-4F20-85C5-B5ED011CD968}" srcOrd="0" destOrd="0" presId="urn:microsoft.com/office/officeart/2005/8/layout/hList1"/>
    <dgm:cxn modelId="{6F194FC8-22E2-45E5-9E06-3801EC6FAD3E}" srcId="{0A1AE252-D30D-4948-AD38-2D2AAD6D0D9A}" destId="{AC187237-93B2-4141-9DD4-699DCE8A3033}" srcOrd="0" destOrd="0" parTransId="{6C579AB0-893A-4840-966D-23B5226D8070}" sibTransId="{7F6D0B23-69B9-4189-8AFD-53D7A964E0E4}"/>
    <dgm:cxn modelId="{8FD4C4CC-32BF-4E9E-8AA3-FDDDC5C0DFC2}" type="presOf" srcId="{0A1AE252-D30D-4948-AD38-2D2AAD6D0D9A}" destId="{C10234AB-6C42-4B75-910F-EFDDDD547B76}" srcOrd="0" destOrd="0" presId="urn:microsoft.com/office/officeart/2005/8/layout/hList1"/>
    <dgm:cxn modelId="{D2C05CB6-70DC-4302-BD2B-820D67880DB8}" type="presOf" srcId="{D5E52F97-9258-447A-913E-B9A415616F1A}" destId="{0689BB92-D287-46EF-A0E0-5486EDCEB1E6}" srcOrd="0" destOrd="0" presId="urn:microsoft.com/office/officeart/2005/8/layout/hList1"/>
    <dgm:cxn modelId="{64894274-5BE8-4094-8587-1966CC91675F}" srcId="{D5E52F97-9258-447A-913E-B9A415616F1A}" destId="{EBD02125-6BC8-4E5F-99B1-AB8B71E98102}" srcOrd="0" destOrd="0" parTransId="{A6F9943D-0ED6-41F5-90F4-2D4AE2225424}" sibTransId="{10554F88-6705-4B77-B95E-D943545CF1C4}"/>
    <dgm:cxn modelId="{E4B0A516-6B84-427F-A241-26B9BDAC727A}" type="presOf" srcId="{7D507B34-FAFE-418F-AA8D-D8A28E3ADD27}" destId="{96ED6D35-4AF7-4B69-8C82-B3DE43F81E1C}" srcOrd="0" destOrd="0" presId="urn:microsoft.com/office/officeart/2005/8/layout/hList1"/>
    <dgm:cxn modelId="{54058B16-AF8A-47A5-AC05-04AD8A6A88EF}" type="presOf" srcId="{AC187237-93B2-4141-9DD4-699DCE8A3033}" destId="{0B7B941A-C1E9-487A-BB4D-2F183694D809}" srcOrd="0" destOrd="0" presId="urn:microsoft.com/office/officeart/2005/8/layout/hList1"/>
    <dgm:cxn modelId="{BB8FC9FA-E3FC-4440-8ADD-A4CEA13DF972}" type="presParOf" srcId="{C10234AB-6C42-4B75-910F-EFDDDD547B76}" destId="{364ECA25-AC67-4311-A3B4-A7547A0F0896}" srcOrd="0" destOrd="0" presId="urn:microsoft.com/office/officeart/2005/8/layout/hList1"/>
    <dgm:cxn modelId="{7755C2ED-CFB7-41EE-9E37-C51431927563}" type="presParOf" srcId="{364ECA25-AC67-4311-A3B4-A7547A0F0896}" destId="{0B7B941A-C1E9-487A-BB4D-2F183694D809}" srcOrd="0" destOrd="0" presId="urn:microsoft.com/office/officeart/2005/8/layout/hList1"/>
    <dgm:cxn modelId="{2284FA74-DB47-4EE0-BD7F-4837C92B77CB}" type="presParOf" srcId="{364ECA25-AC67-4311-A3B4-A7547A0F0896}" destId="{5B2A8339-8D3C-4F20-85C5-B5ED011CD968}" srcOrd="1" destOrd="0" presId="urn:microsoft.com/office/officeart/2005/8/layout/hList1"/>
    <dgm:cxn modelId="{7FB40131-7FC0-4937-BF68-368D323C890A}" type="presParOf" srcId="{C10234AB-6C42-4B75-910F-EFDDDD547B76}" destId="{0ED29843-42CA-4F0D-BBB5-22E2F811ABAF}" srcOrd="1" destOrd="0" presId="urn:microsoft.com/office/officeart/2005/8/layout/hList1"/>
    <dgm:cxn modelId="{1465FE20-0200-44A4-97D2-78BA0DD55FAF}" type="presParOf" srcId="{C10234AB-6C42-4B75-910F-EFDDDD547B76}" destId="{663FE4BF-C407-48E1-A5A7-A645DB476C05}" srcOrd="2" destOrd="0" presId="urn:microsoft.com/office/officeart/2005/8/layout/hList1"/>
    <dgm:cxn modelId="{359F83C5-E04C-4CC0-8A9E-0032F06FAFB9}" type="presParOf" srcId="{663FE4BF-C407-48E1-A5A7-A645DB476C05}" destId="{0689BB92-D287-46EF-A0E0-5486EDCEB1E6}" srcOrd="0" destOrd="0" presId="urn:microsoft.com/office/officeart/2005/8/layout/hList1"/>
    <dgm:cxn modelId="{A676DD23-99A5-4A3E-A797-F55C19705B6A}" type="presParOf" srcId="{663FE4BF-C407-48E1-A5A7-A645DB476C05}" destId="{4F17F547-7CAD-4E3B-B26E-4407CA151FAF}" srcOrd="1" destOrd="0" presId="urn:microsoft.com/office/officeart/2005/8/layout/hList1"/>
    <dgm:cxn modelId="{2E8E8A9D-E5C4-40FC-974F-06256B812775}" type="presParOf" srcId="{C10234AB-6C42-4B75-910F-EFDDDD547B76}" destId="{DC161696-6F51-42AA-9195-97F974BDA15F}" srcOrd="3" destOrd="0" presId="urn:microsoft.com/office/officeart/2005/8/layout/hList1"/>
    <dgm:cxn modelId="{2B6B22C5-EC7A-4C3B-8352-E54CB4CAE6BF}" type="presParOf" srcId="{C10234AB-6C42-4B75-910F-EFDDDD547B76}" destId="{9892B3FC-04BF-4B48-9BAD-F9F053D78424}" srcOrd="4" destOrd="0" presId="urn:microsoft.com/office/officeart/2005/8/layout/hList1"/>
    <dgm:cxn modelId="{552D6702-C92E-4BAD-9624-293CC6588197}" type="presParOf" srcId="{9892B3FC-04BF-4B48-9BAD-F9F053D78424}" destId="{96ED6D35-4AF7-4B69-8C82-B3DE43F81E1C}" srcOrd="0" destOrd="0" presId="urn:microsoft.com/office/officeart/2005/8/layout/hList1"/>
    <dgm:cxn modelId="{CB1D0FCE-90D8-45F4-975F-C931B87ADB3E}" type="presParOf" srcId="{9892B3FC-04BF-4B48-9BAD-F9F053D78424}" destId="{C41D03B9-51CD-454F-974E-21D0F3DD01EC}" srcOrd="1" destOrd="0" presId="urn:microsoft.com/office/officeart/2005/8/layout/h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E29816-28AC-4FA0-ADC2-98977595C73D}" type="doc">
      <dgm:prSet loTypeId="urn:microsoft.com/office/officeart/2005/8/layout/funnel1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AE894F4A-D644-4B7C-8516-C33F5C25A927}">
      <dgm:prSet phldrT="[Текст]" custT="1"/>
      <dgm:spPr>
        <a:solidFill>
          <a:srgbClr val="92D050">
            <a:alpha val="70980"/>
          </a:srgb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13 образовательных организаций, реализующих программы среднего профессионального образования</a:t>
          </a:r>
          <a:endParaRPr lang="ru-RU" sz="1400" b="1" dirty="0">
            <a:solidFill>
              <a:schemeClr val="tx1"/>
            </a:solidFill>
          </a:endParaRPr>
        </a:p>
      </dgm:t>
    </dgm:pt>
    <dgm:pt modelId="{66B684D4-9E03-4C7D-8E5F-FED07666C558}" type="parTrans" cxnId="{F1A3408A-BC01-4BC5-9DEC-73AB2148F6FD}">
      <dgm:prSet/>
      <dgm:spPr/>
      <dgm:t>
        <a:bodyPr/>
        <a:lstStyle/>
        <a:p>
          <a:endParaRPr lang="ru-RU"/>
        </a:p>
      </dgm:t>
    </dgm:pt>
    <dgm:pt modelId="{C87C9D47-092D-4442-BA44-A42A57A98100}" type="sibTrans" cxnId="{F1A3408A-BC01-4BC5-9DEC-73AB2148F6FD}">
      <dgm:prSet/>
      <dgm:spPr/>
      <dgm:t>
        <a:bodyPr/>
        <a:lstStyle/>
        <a:p>
          <a:endParaRPr lang="ru-RU"/>
        </a:p>
      </dgm:t>
    </dgm:pt>
    <dgm:pt modelId="{73E647F9-C741-4398-BB07-831992D011AB}">
      <dgm:prSet phldrT="[Текст]" custT="1"/>
      <dgm:spPr>
        <a:solidFill>
          <a:srgbClr val="00CC99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116 общеобразовательных школ</a:t>
          </a:r>
          <a:endParaRPr lang="ru-RU" sz="1400" b="1" dirty="0">
            <a:solidFill>
              <a:schemeClr val="tx1"/>
            </a:solidFill>
          </a:endParaRPr>
        </a:p>
      </dgm:t>
    </dgm:pt>
    <dgm:pt modelId="{5BC6446C-22B7-4A91-A606-29B624FE2FBE}" type="parTrans" cxnId="{F4C64FE1-8E18-42AF-9EA5-00C11D15C6D5}">
      <dgm:prSet/>
      <dgm:spPr/>
      <dgm:t>
        <a:bodyPr/>
        <a:lstStyle/>
        <a:p>
          <a:endParaRPr lang="ru-RU"/>
        </a:p>
      </dgm:t>
    </dgm:pt>
    <dgm:pt modelId="{D53FECEC-B442-4369-8A5E-DEC5A2E45CEB}" type="sibTrans" cxnId="{F4C64FE1-8E18-42AF-9EA5-00C11D15C6D5}">
      <dgm:prSet/>
      <dgm:spPr/>
      <dgm:t>
        <a:bodyPr/>
        <a:lstStyle/>
        <a:p>
          <a:endParaRPr lang="ru-RU"/>
        </a:p>
      </dgm:t>
    </dgm:pt>
    <dgm:pt modelId="{3723F48B-D507-4EA6-99FB-EE2A22E2D6C2}">
      <dgm:prSet phldrT="[Текст]" custT="1"/>
      <dgm:spPr/>
      <dgm:t>
        <a:bodyPr/>
        <a:lstStyle/>
        <a:p>
          <a:r>
            <a:rPr lang="ru-RU" sz="1600" b="1" dirty="0" smtClean="0"/>
            <a:t>общее количество образовательных организаций, расположенных на территории Камчатского края, имеющих государственную аккредитацию</a:t>
          </a:r>
          <a:endParaRPr lang="ru-RU" sz="1600" b="1" dirty="0"/>
        </a:p>
      </dgm:t>
    </dgm:pt>
    <dgm:pt modelId="{0EA544E1-51BE-47A7-8826-8699C075A440}" type="parTrans" cxnId="{CD2984EF-1606-44A3-B2F8-8E1AEE67752C}">
      <dgm:prSet/>
      <dgm:spPr/>
      <dgm:t>
        <a:bodyPr/>
        <a:lstStyle/>
        <a:p>
          <a:endParaRPr lang="ru-RU"/>
        </a:p>
      </dgm:t>
    </dgm:pt>
    <dgm:pt modelId="{BC64E403-355C-4176-9F21-47DC562CCD0E}" type="sibTrans" cxnId="{CD2984EF-1606-44A3-B2F8-8E1AEE67752C}">
      <dgm:prSet/>
      <dgm:spPr/>
      <dgm:t>
        <a:bodyPr/>
        <a:lstStyle/>
        <a:p>
          <a:endParaRPr lang="ru-RU"/>
        </a:p>
      </dgm:t>
    </dgm:pt>
    <dgm:pt modelId="{44CB0317-77F6-4C72-8D18-80A515CB58C0}" type="pres">
      <dgm:prSet presAssocID="{56E29816-28AC-4FA0-ADC2-98977595C73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4DD558-A199-425F-B8FD-3B5B1FD8B620}" type="pres">
      <dgm:prSet presAssocID="{56E29816-28AC-4FA0-ADC2-98977595C73D}" presName="ellipse" presStyleLbl="trBgShp" presStyleIdx="0" presStyleCnt="1" custScaleX="153750" custScaleY="169645" custLinFactNeighborX="-621" custLinFactNeighborY="41774"/>
      <dgm:spPr>
        <a:solidFill>
          <a:srgbClr val="FFCCFF">
            <a:alpha val="40000"/>
          </a:srgbClr>
        </a:solidFill>
      </dgm:spPr>
    </dgm:pt>
    <dgm:pt modelId="{43DA3C49-221E-4975-80A2-4CF8E390933A}" type="pres">
      <dgm:prSet presAssocID="{56E29816-28AC-4FA0-ADC2-98977595C73D}" presName="arrow1" presStyleLbl="fgShp" presStyleIdx="0" presStyleCnt="1" custLinFactY="-341917" custLinFactNeighborX="12960" custLinFactNeighborY="-400000"/>
      <dgm:spPr>
        <a:solidFill>
          <a:srgbClr val="FFC000"/>
        </a:solidFill>
      </dgm:spPr>
    </dgm:pt>
    <dgm:pt modelId="{372E174A-6CD2-4C90-A610-4F9E6B58F251}" type="pres">
      <dgm:prSet presAssocID="{56E29816-28AC-4FA0-ADC2-98977595C73D}" presName="rectangle" presStyleLbl="revTx" presStyleIdx="0" presStyleCnt="1" custScaleX="152526" custScaleY="180808" custLinFactY="-259568" custLinFactNeighborX="1879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32CCC5-993A-4750-BAF0-C4D693A1B35E}" type="pres">
      <dgm:prSet presAssocID="{73E647F9-C741-4398-BB07-831992D011AB}" presName="item1" presStyleLbl="node1" presStyleIdx="0" presStyleCnt="2" custScaleX="252733" custScaleY="180820" custLinFactNeighborX="-12400" custLinFactNeighborY="646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A97A0C-54EF-4811-956B-02BFA4FAD38F}" type="pres">
      <dgm:prSet presAssocID="{3723F48B-D507-4EA6-99FB-EE2A22E2D6C2}" presName="item2" presStyleLbl="node1" presStyleIdx="1" presStyleCnt="2" custScaleX="233931" custScaleY="186869" custLinFactNeighborX="-24320" custLinFactNeighborY="316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00AE6-EF45-4808-A628-931CB2315D74}" type="pres">
      <dgm:prSet presAssocID="{56E29816-28AC-4FA0-ADC2-98977595C73D}" presName="funnel" presStyleLbl="trAlignAcc1" presStyleIdx="0" presStyleCnt="1" custScaleX="142808" custScaleY="156572" custLinFactNeighborX="2068" custLinFactNeighborY="37330"/>
      <dgm:spPr>
        <a:solidFill>
          <a:srgbClr val="FFCCCC">
            <a:alpha val="40000"/>
          </a:srgbClr>
        </a:solidFill>
      </dgm:spPr>
      <dgm:t>
        <a:bodyPr/>
        <a:lstStyle/>
        <a:p>
          <a:endParaRPr lang="ru-RU"/>
        </a:p>
      </dgm:t>
    </dgm:pt>
  </dgm:ptLst>
  <dgm:cxnLst>
    <dgm:cxn modelId="{F4C64FE1-8E18-42AF-9EA5-00C11D15C6D5}" srcId="{56E29816-28AC-4FA0-ADC2-98977595C73D}" destId="{73E647F9-C741-4398-BB07-831992D011AB}" srcOrd="1" destOrd="0" parTransId="{5BC6446C-22B7-4A91-A606-29B624FE2FBE}" sibTransId="{D53FECEC-B442-4369-8A5E-DEC5A2E45CEB}"/>
    <dgm:cxn modelId="{CD2984EF-1606-44A3-B2F8-8E1AEE67752C}" srcId="{56E29816-28AC-4FA0-ADC2-98977595C73D}" destId="{3723F48B-D507-4EA6-99FB-EE2A22E2D6C2}" srcOrd="2" destOrd="0" parTransId="{0EA544E1-51BE-47A7-8826-8699C075A440}" sibTransId="{BC64E403-355C-4176-9F21-47DC562CCD0E}"/>
    <dgm:cxn modelId="{F1A3408A-BC01-4BC5-9DEC-73AB2148F6FD}" srcId="{56E29816-28AC-4FA0-ADC2-98977595C73D}" destId="{AE894F4A-D644-4B7C-8516-C33F5C25A927}" srcOrd="0" destOrd="0" parTransId="{66B684D4-9E03-4C7D-8E5F-FED07666C558}" sibTransId="{C87C9D47-092D-4442-BA44-A42A57A98100}"/>
    <dgm:cxn modelId="{92DAFD2B-B579-4E38-8F2E-70F541F23923}" type="presOf" srcId="{AE894F4A-D644-4B7C-8516-C33F5C25A927}" destId="{52A97A0C-54EF-4811-956B-02BFA4FAD38F}" srcOrd="0" destOrd="0" presId="urn:microsoft.com/office/officeart/2005/8/layout/funnel1"/>
    <dgm:cxn modelId="{86C20F64-BB18-4277-B774-4AD5EF8EA623}" type="presOf" srcId="{3723F48B-D507-4EA6-99FB-EE2A22E2D6C2}" destId="{372E174A-6CD2-4C90-A610-4F9E6B58F251}" srcOrd="0" destOrd="0" presId="urn:microsoft.com/office/officeart/2005/8/layout/funnel1"/>
    <dgm:cxn modelId="{A6BA5582-A04A-4D1E-B0F5-C7E7D1538F71}" type="presOf" srcId="{56E29816-28AC-4FA0-ADC2-98977595C73D}" destId="{44CB0317-77F6-4C72-8D18-80A515CB58C0}" srcOrd="0" destOrd="0" presId="urn:microsoft.com/office/officeart/2005/8/layout/funnel1"/>
    <dgm:cxn modelId="{4729F879-9843-401A-AB2F-99838955C1D4}" type="presOf" srcId="{73E647F9-C741-4398-BB07-831992D011AB}" destId="{6832CCC5-993A-4750-BAF0-C4D693A1B35E}" srcOrd="0" destOrd="0" presId="urn:microsoft.com/office/officeart/2005/8/layout/funnel1"/>
    <dgm:cxn modelId="{230CEEBE-7BED-48F4-9BA1-8BA84223A37C}" type="presParOf" srcId="{44CB0317-77F6-4C72-8D18-80A515CB58C0}" destId="{054DD558-A199-425F-B8FD-3B5B1FD8B620}" srcOrd="0" destOrd="0" presId="urn:microsoft.com/office/officeart/2005/8/layout/funnel1"/>
    <dgm:cxn modelId="{D12DB534-D36B-487C-BE3D-A45EEC1707D5}" type="presParOf" srcId="{44CB0317-77F6-4C72-8D18-80A515CB58C0}" destId="{43DA3C49-221E-4975-80A2-4CF8E390933A}" srcOrd="1" destOrd="0" presId="urn:microsoft.com/office/officeart/2005/8/layout/funnel1"/>
    <dgm:cxn modelId="{B194C534-2789-4E53-ADCD-E5A4655711F5}" type="presParOf" srcId="{44CB0317-77F6-4C72-8D18-80A515CB58C0}" destId="{372E174A-6CD2-4C90-A610-4F9E6B58F251}" srcOrd="2" destOrd="0" presId="urn:microsoft.com/office/officeart/2005/8/layout/funnel1"/>
    <dgm:cxn modelId="{993DB7E5-3B80-4921-837E-F669E4B03435}" type="presParOf" srcId="{44CB0317-77F6-4C72-8D18-80A515CB58C0}" destId="{6832CCC5-993A-4750-BAF0-C4D693A1B35E}" srcOrd="3" destOrd="0" presId="urn:microsoft.com/office/officeart/2005/8/layout/funnel1"/>
    <dgm:cxn modelId="{4C1078ED-F41B-4E1A-95B6-D0AD8AE65960}" type="presParOf" srcId="{44CB0317-77F6-4C72-8D18-80A515CB58C0}" destId="{52A97A0C-54EF-4811-956B-02BFA4FAD38F}" srcOrd="4" destOrd="0" presId="urn:microsoft.com/office/officeart/2005/8/layout/funnel1"/>
    <dgm:cxn modelId="{10A78873-57D8-41C3-9751-DF1173AB973B}" type="presParOf" srcId="{44CB0317-77F6-4C72-8D18-80A515CB58C0}" destId="{18300AE6-EF45-4808-A628-931CB2315D74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6D37B2-6CF6-45AB-8A91-F7C8F00C308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6CBA4219-A2E1-4213-8046-11889E8EF85C}">
      <dgm:prSet phldrT="[Текст]"/>
      <dgm:spPr/>
      <dgm:t>
        <a:bodyPr/>
        <a:lstStyle/>
        <a:p>
          <a:r>
            <a:rPr lang="ru-RU" dirty="0" smtClean="0"/>
            <a:t>2013</a:t>
          </a:r>
          <a:endParaRPr lang="ru-RU" dirty="0"/>
        </a:p>
      </dgm:t>
    </dgm:pt>
    <dgm:pt modelId="{13B41495-5CA0-4A2E-B7CF-0CA9A16FC56E}" type="parTrans" cxnId="{38CD220F-8160-45CE-AD07-E22443DAECEA}">
      <dgm:prSet/>
      <dgm:spPr/>
      <dgm:t>
        <a:bodyPr/>
        <a:lstStyle/>
        <a:p>
          <a:endParaRPr lang="ru-RU"/>
        </a:p>
      </dgm:t>
    </dgm:pt>
    <dgm:pt modelId="{C9E5C97F-E187-414F-B152-8307F2419A48}" type="sibTrans" cxnId="{38CD220F-8160-45CE-AD07-E22443DAECEA}">
      <dgm:prSet/>
      <dgm:spPr/>
      <dgm:t>
        <a:bodyPr/>
        <a:lstStyle/>
        <a:p>
          <a:endParaRPr lang="ru-RU"/>
        </a:p>
      </dgm:t>
    </dgm:pt>
    <dgm:pt modelId="{86AB126F-B425-4065-B3BF-F627DEDEECF2}">
      <dgm:prSet phldrT="[Текст]"/>
      <dgm:spPr/>
      <dgm:t>
        <a:bodyPr/>
        <a:lstStyle/>
        <a:p>
          <a:r>
            <a:rPr lang="ru-RU" dirty="0" smtClean="0"/>
            <a:t>2015</a:t>
          </a:r>
          <a:endParaRPr lang="ru-RU" dirty="0"/>
        </a:p>
      </dgm:t>
    </dgm:pt>
    <dgm:pt modelId="{EED3C010-533F-48F7-9B9B-48005B331197}" type="parTrans" cxnId="{C56FB647-9E96-4F23-8C0C-51245E063718}">
      <dgm:prSet/>
      <dgm:spPr/>
      <dgm:t>
        <a:bodyPr/>
        <a:lstStyle/>
        <a:p>
          <a:endParaRPr lang="ru-RU"/>
        </a:p>
      </dgm:t>
    </dgm:pt>
    <dgm:pt modelId="{2A7B42E4-C4E9-48B9-B01E-03048FFB776A}" type="sibTrans" cxnId="{C56FB647-9E96-4F23-8C0C-51245E063718}">
      <dgm:prSet/>
      <dgm:spPr/>
      <dgm:t>
        <a:bodyPr/>
        <a:lstStyle/>
        <a:p>
          <a:endParaRPr lang="ru-RU"/>
        </a:p>
      </dgm:t>
    </dgm:pt>
    <dgm:pt modelId="{FDC2EB8D-9EF7-4971-ABAA-47CEC18739BA}" type="pres">
      <dgm:prSet presAssocID="{376D37B2-6CF6-45AB-8A91-F7C8F00C3085}" presName="arrowDiagram" presStyleCnt="0">
        <dgm:presLayoutVars>
          <dgm:chMax val="5"/>
          <dgm:dir/>
          <dgm:resizeHandles val="exact"/>
        </dgm:presLayoutVars>
      </dgm:prSet>
      <dgm:spPr/>
    </dgm:pt>
    <dgm:pt modelId="{BA53E7B6-8A92-4CE7-82E4-B495F485F505}" type="pres">
      <dgm:prSet presAssocID="{376D37B2-6CF6-45AB-8A91-F7C8F00C3085}" presName="arrow" presStyleLbl="bgShp" presStyleIdx="0" presStyleCnt="1" custLinFactNeighborX="1384" custLinFactNeighborY="-312"/>
      <dgm:spPr>
        <a:solidFill>
          <a:srgbClr val="00B0F0"/>
        </a:solidFill>
      </dgm:spPr>
    </dgm:pt>
    <dgm:pt modelId="{273A0FA3-2B7D-466A-80AC-F37943D9C896}" type="pres">
      <dgm:prSet presAssocID="{376D37B2-6CF6-45AB-8A91-F7C8F00C3085}" presName="arrowDiagram2" presStyleCnt="0"/>
      <dgm:spPr/>
    </dgm:pt>
    <dgm:pt modelId="{13CE2C55-4FB6-4059-AEA6-4F35EF4E9898}" type="pres">
      <dgm:prSet presAssocID="{6CBA4219-A2E1-4213-8046-11889E8EF85C}" presName="bullet2a" presStyleLbl="node1" presStyleIdx="0" presStyleCnt="2" custLinFactNeighborX="-90544" custLinFactNeighborY="82827"/>
      <dgm:spPr>
        <a:solidFill>
          <a:srgbClr val="FFCCFF"/>
        </a:solidFill>
      </dgm:spPr>
    </dgm:pt>
    <dgm:pt modelId="{7E668995-FA6B-4CD9-A22D-8A0C6EEBBA08}" type="pres">
      <dgm:prSet presAssocID="{6CBA4219-A2E1-4213-8046-11889E8EF85C}" presName="textBox2a" presStyleLbl="revTx" presStyleIdx="0" presStyleCnt="2" custScaleX="51457" custScaleY="38276" custLinFactNeighborX="-32138" custLinFactNeighborY="-13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0CB8E1-1167-42A2-9DC0-04EE918CF1BF}" type="pres">
      <dgm:prSet presAssocID="{86AB126F-B425-4065-B3BF-F627DEDEECF2}" presName="bullet2b" presStyleLbl="node1" presStyleIdx="1" presStyleCnt="2" custScaleX="60026" custScaleY="62735"/>
      <dgm:spPr>
        <a:solidFill>
          <a:srgbClr val="FF99CC"/>
        </a:solidFill>
      </dgm:spPr>
    </dgm:pt>
    <dgm:pt modelId="{641210A4-54AC-488E-AF96-36C9542D9833}" type="pres">
      <dgm:prSet presAssocID="{86AB126F-B425-4065-B3BF-F627DEDEECF2}" presName="textBox2b" presStyleLbl="revTx" presStyleIdx="1" presStyleCnt="2" custScaleX="92454" custScaleY="27940" custLinFactNeighborX="-5679" custLinFactNeighborY="-259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CD220F-8160-45CE-AD07-E22443DAECEA}" srcId="{376D37B2-6CF6-45AB-8A91-F7C8F00C3085}" destId="{6CBA4219-A2E1-4213-8046-11889E8EF85C}" srcOrd="0" destOrd="0" parTransId="{13B41495-5CA0-4A2E-B7CF-0CA9A16FC56E}" sibTransId="{C9E5C97F-E187-414F-B152-8307F2419A48}"/>
    <dgm:cxn modelId="{C56FB647-9E96-4F23-8C0C-51245E063718}" srcId="{376D37B2-6CF6-45AB-8A91-F7C8F00C3085}" destId="{86AB126F-B425-4065-B3BF-F627DEDEECF2}" srcOrd="1" destOrd="0" parTransId="{EED3C010-533F-48F7-9B9B-48005B331197}" sibTransId="{2A7B42E4-C4E9-48B9-B01E-03048FFB776A}"/>
    <dgm:cxn modelId="{7EF524C5-3471-4B9D-BAAF-DF39423C9F09}" type="presOf" srcId="{6CBA4219-A2E1-4213-8046-11889E8EF85C}" destId="{7E668995-FA6B-4CD9-A22D-8A0C6EEBBA08}" srcOrd="0" destOrd="0" presId="urn:microsoft.com/office/officeart/2005/8/layout/arrow2"/>
    <dgm:cxn modelId="{BF52CD71-E067-4330-9D12-18B1B82BACD3}" type="presOf" srcId="{376D37B2-6CF6-45AB-8A91-F7C8F00C3085}" destId="{FDC2EB8D-9EF7-4971-ABAA-47CEC18739BA}" srcOrd="0" destOrd="0" presId="urn:microsoft.com/office/officeart/2005/8/layout/arrow2"/>
    <dgm:cxn modelId="{953E8514-D76C-4AE4-A985-7CF46ABB3173}" type="presOf" srcId="{86AB126F-B425-4065-B3BF-F627DEDEECF2}" destId="{641210A4-54AC-488E-AF96-36C9542D9833}" srcOrd="0" destOrd="0" presId="urn:microsoft.com/office/officeart/2005/8/layout/arrow2"/>
    <dgm:cxn modelId="{BF8A60DA-ACA3-4F69-8ADE-95C91D979EEE}" type="presParOf" srcId="{FDC2EB8D-9EF7-4971-ABAA-47CEC18739BA}" destId="{BA53E7B6-8A92-4CE7-82E4-B495F485F505}" srcOrd="0" destOrd="0" presId="urn:microsoft.com/office/officeart/2005/8/layout/arrow2"/>
    <dgm:cxn modelId="{E159C65B-FD8E-4783-BE68-216AED66A20C}" type="presParOf" srcId="{FDC2EB8D-9EF7-4971-ABAA-47CEC18739BA}" destId="{273A0FA3-2B7D-466A-80AC-F37943D9C896}" srcOrd="1" destOrd="0" presId="urn:microsoft.com/office/officeart/2005/8/layout/arrow2"/>
    <dgm:cxn modelId="{2BA7E657-DAAD-4C53-8671-4ABD1DAA717C}" type="presParOf" srcId="{273A0FA3-2B7D-466A-80AC-F37943D9C896}" destId="{13CE2C55-4FB6-4059-AEA6-4F35EF4E9898}" srcOrd="0" destOrd="0" presId="urn:microsoft.com/office/officeart/2005/8/layout/arrow2"/>
    <dgm:cxn modelId="{BC6052DC-6937-434A-887E-3A250D496FC8}" type="presParOf" srcId="{273A0FA3-2B7D-466A-80AC-F37943D9C896}" destId="{7E668995-FA6B-4CD9-A22D-8A0C6EEBBA08}" srcOrd="1" destOrd="0" presId="urn:microsoft.com/office/officeart/2005/8/layout/arrow2"/>
    <dgm:cxn modelId="{DC63F534-3210-480B-B11A-EDF6BF5F5288}" type="presParOf" srcId="{273A0FA3-2B7D-466A-80AC-F37943D9C896}" destId="{D10CB8E1-1167-42A2-9DC0-04EE918CF1BF}" srcOrd="2" destOrd="0" presId="urn:microsoft.com/office/officeart/2005/8/layout/arrow2"/>
    <dgm:cxn modelId="{F65B09F2-E953-47DF-BD70-12B4505ABFF9}" type="presParOf" srcId="{273A0FA3-2B7D-466A-80AC-F37943D9C896}" destId="{641210A4-54AC-488E-AF96-36C9542D9833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553D429-D8FA-4606-B2DD-C4EB95FA3FBB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8085E7-46FB-43F2-B76F-F717AF854B9D}">
      <dgm:prSet phldrT="[Текст]"/>
      <dgm:spPr/>
      <dgm:t>
        <a:bodyPr/>
        <a:lstStyle/>
        <a:p>
          <a:r>
            <a:rPr lang="ru-RU" dirty="0" smtClean="0"/>
            <a:t>2014 год</a:t>
          </a:r>
          <a:endParaRPr lang="ru-RU" dirty="0"/>
        </a:p>
      </dgm:t>
    </dgm:pt>
    <dgm:pt modelId="{7DF0604B-21F5-442C-9BF1-5DDF4B7945D7}" type="parTrans" cxnId="{7ED0A8A8-D26B-42F1-9C32-F592C56A8CA2}">
      <dgm:prSet/>
      <dgm:spPr/>
      <dgm:t>
        <a:bodyPr/>
        <a:lstStyle/>
        <a:p>
          <a:endParaRPr lang="ru-RU"/>
        </a:p>
      </dgm:t>
    </dgm:pt>
    <dgm:pt modelId="{B0002113-8120-414F-8534-B6509343806C}" type="sibTrans" cxnId="{7ED0A8A8-D26B-42F1-9C32-F592C56A8CA2}">
      <dgm:prSet/>
      <dgm:spPr/>
      <dgm:t>
        <a:bodyPr/>
        <a:lstStyle/>
        <a:p>
          <a:endParaRPr lang="ru-RU"/>
        </a:p>
      </dgm:t>
    </dgm:pt>
    <dgm:pt modelId="{2899CCB8-AEDF-493E-9BDF-DFA513092729}">
      <dgm:prSet phldrT="[Текст]"/>
      <dgm:spPr/>
      <dgm:t>
        <a:bodyPr/>
        <a:lstStyle/>
        <a:p>
          <a:r>
            <a:rPr lang="ru-RU" dirty="0" smtClean="0"/>
            <a:t>2015 год</a:t>
          </a:r>
          <a:endParaRPr lang="ru-RU" dirty="0"/>
        </a:p>
      </dgm:t>
    </dgm:pt>
    <dgm:pt modelId="{77C8AD45-22CA-4833-AC0C-04E7BC7198BB}" type="parTrans" cxnId="{6FE5255F-3B47-459B-800E-92DCCB0A1285}">
      <dgm:prSet/>
      <dgm:spPr/>
      <dgm:t>
        <a:bodyPr/>
        <a:lstStyle/>
        <a:p>
          <a:endParaRPr lang="ru-RU"/>
        </a:p>
      </dgm:t>
    </dgm:pt>
    <dgm:pt modelId="{116D4096-0270-4EFF-99D8-9C82B75A8810}" type="sibTrans" cxnId="{6FE5255F-3B47-459B-800E-92DCCB0A1285}">
      <dgm:prSet/>
      <dgm:spPr/>
      <dgm:t>
        <a:bodyPr/>
        <a:lstStyle/>
        <a:p>
          <a:endParaRPr lang="ru-RU"/>
        </a:p>
      </dgm:t>
    </dgm:pt>
    <dgm:pt modelId="{B2F15B99-E2E9-4109-A618-E74B766D3282}" type="pres">
      <dgm:prSet presAssocID="{3553D429-D8FA-4606-B2DD-C4EB95FA3FBB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ru-RU"/>
        </a:p>
      </dgm:t>
    </dgm:pt>
    <dgm:pt modelId="{AC8AEEC5-A535-459C-84E6-2CC33EDCA50B}" type="pres">
      <dgm:prSet presAssocID="{3553D429-D8FA-4606-B2DD-C4EB95FA3FBB}" presName="arrowNode" presStyleLbl="node1" presStyleIdx="0" presStyleCnt="1" custScaleX="116861" custLinFactNeighborX="-671"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73AD2C54-18CB-417E-9E8D-F42A9D61CC58}" type="pres">
      <dgm:prSet presAssocID="{E88085E7-46FB-43F2-B76F-F717AF854B9D}" presName="txNode1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248B5-D23C-4BF1-AFE9-D61F6B5132AE}" type="pres">
      <dgm:prSet presAssocID="{2899CCB8-AEDF-493E-9BDF-DFA513092729}" presName="txNode2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E5255F-3B47-459B-800E-92DCCB0A1285}" srcId="{3553D429-D8FA-4606-B2DD-C4EB95FA3FBB}" destId="{2899CCB8-AEDF-493E-9BDF-DFA513092729}" srcOrd="1" destOrd="0" parTransId="{77C8AD45-22CA-4833-AC0C-04E7BC7198BB}" sibTransId="{116D4096-0270-4EFF-99D8-9C82B75A8810}"/>
    <dgm:cxn modelId="{71288632-940B-486E-9F11-1FB2F6A8D899}" type="presOf" srcId="{2899CCB8-AEDF-493E-9BDF-DFA513092729}" destId="{5B4248B5-D23C-4BF1-AFE9-D61F6B5132AE}" srcOrd="0" destOrd="0" presId="urn:microsoft.com/office/officeart/2009/3/layout/DescendingProcess"/>
    <dgm:cxn modelId="{E5C3E8F0-083E-40B3-896D-BAC1D58396CE}" type="presOf" srcId="{3553D429-D8FA-4606-B2DD-C4EB95FA3FBB}" destId="{B2F15B99-E2E9-4109-A618-E74B766D3282}" srcOrd="0" destOrd="0" presId="urn:microsoft.com/office/officeart/2009/3/layout/DescendingProcess"/>
    <dgm:cxn modelId="{4D8D49E3-551A-44B5-8A9C-50F0DA232958}" type="presOf" srcId="{E88085E7-46FB-43F2-B76F-F717AF854B9D}" destId="{73AD2C54-18CB-417E-9E8D-F42A9D61CC58}" srcOrd="0" destOrd="0" presId="urn:microsoft.com/office/officeart/2009/3/layout/DescendingProcess"/>
    <dgm:cxn modelId="{7ED0A8A8-D26B-42F1-9C32-F592C56A8CA2}" srcId="{3553D429-D8FA-4606-B2DD-C4EB95FA3FBB}" destId="{E88085E7-46FB-43F2-B76F-F717AF854B9D}" srcOrd="0" destOrd="0" parTransId="{7DF0604B-21F5-442C-9BF1-5DDF4B7945D7}" sibTransId="{B0002113-8120-414F-8534-B6509343806C}"/>
    <dgm:cxn modelId="{81FBB8A3-A017-46F8-A056-2415FE1A4232}" type="presParOf" srcId="{B2F15B99-E2E9-4109-A618-E74B766D3282}" destId="{AC8AEEC5-A535-459C-84E6-2CC33EDCA50B}" srcOrd="0" destOrd="0" presId="urn:microsoft.com/office/officeart/2009/3/layout/DescendingProcess"/>
    <dgm:cxn modelId="{9820699D-843A-46BC-8C4A-AA42011D9260}" type="presParOf" srcId="{B2F15B99-E2E9-4109-A618-E74B766D3282}" destId="{73AD2C54-18CB-417E-9E8D-F42A9D61CC58}" srcOrd="1" destOrd="0" presId="urn:microsoft.com/office/officeart/2009/3/layout/DescendingProcess"/>
    <dgm:cxn modelId="{C7798EBB-6555-4853-B098-056F886B1AAB}" type="presParOf" srcId="{B2F15B99-E2E9-4109-A618-E74B766D3282}" destId="{5B4248B5-D23C-4BF1-AFE9-D61F6B5132AE}" srcOrd="2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0804D14-7DE3-473D-B5F5-79BF78411037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41B4AD-3901-4940-9D72-7A24D4F9DE81}">
      <dgm:prSet phldrT="[Текст]" custT="1"/>
      <dgm:spPr>
        <a:solidFill>
          <a:srgbClr val="00B0F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chemeClr val="tx1"/>
              </a:solidFill>
            </a:rPr>
            <a:t> </a:t>
          </a:r>
          <a:r>
            <a:rPr lang="ru-RU" sz="1600" b="1" dirty="0" smtClean="0">
              <a:solidFill>
                <a:schemeClr val="tx1"/>
              </a:solidFill>
            </a:rPr>
            <a:t>подготовка разъяснений и методических писем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dirty="0">
            <a:solidFill>
              <a:schemeClr val="tx1"/>
            </a:solidFill>
          </a:endParaRPr>
        </a:p>
      </dgm:t>
    </dgm:pt>
    <dgm:pt modelId="{B132E2F6-4798-480B-9CAE-C1804B4F9320}" type="parTrans" cxnId="{6017E23D-C8FA-4CB0-A0B1-A89A0D7C8DDF}">
      <dgm:prSet/>
      <dgm:spPr/>
      <dgm:t>
        <a:bodyPr/>
        <a:lstStyle/>
        <a:p>
          <a:endParaRPr lang="ru-RU"/>
        </a:p>
      </dgm:t>
    </dgm:pt>
    <dgm:pt modelId="{C098E1C1-8765-4367-B1A7-AA96C2F69D8B}" type="sibTrans" cxnId="{6017E23D-C8FA-4CB0-A0B1-A89A0D7C8DDF}">
      <dgm:prSet custT="1"/>
      <dgm:spPr>
        <a:solidFill>
          <a:srgbClr val="00B0F0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проведение консультаций для педагогических работников</a:t>
          </a:r>
          <a:endParaRPr lang="ru-RU" sz="1600" b="1" dirty="0">
            <a:solidFill>
              <a:schemeClr val="tx1"/>
            </a:solidFill>
          </a:endParaRPr>
        </a:p>
      </dgm:t>
    </dgm:pt>
    <dgm:pt modelId="{62120A23-0A5F-41A8-B962-DA1A3A015AC6}">
      <dgm:prSet phldrT="[Текст]" custT="1"/>
      <dgm:spPr>
        <a:solidFill>
          <a:srgbClr val="00B0F0"/>
        </a:solidFill>
      </dgm:spPr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</a:rPr>
            <a:t>проведение семинаров и консультаций для руководителей</a:t>
          </a:r>
          <a:endParaRPr lang="ru-RU" sz="1600" b="1" dirty="0">
            <a:solidFill>
              <a:schemeClr val="tx1"/>
            </a:solidFill>
          </a:endParaRPr>
        </a:p>
      </dgm:t>
    </dgm:pt>
    <dgm:pt modelId="{246D98BB-8EF6-405B-9E91-AF7B72DA0DD2}" type="parTrans" cxnId="{2F50F3E7-431F-49F2-B34C-D50EB491765D}">
      <dgm:prSet/>
      <dgm:spPr/>
      <dgm:t>
        <a:bodyPr/>
        <a:lstStyle/>
        <a:p>
          <a:endParaRPr lang="ru-RU"/>
        </a:p>
      </dgm:t>
    </dgm:pt>
    <dgm:pt modelId="{713DFD7B-A3B3-4DD2-83B6-EB33912B083C}" type="sibTrans" cxnId="{2F50F3E7-431F-49F2-B34C-D50EB491765D}">
      <dgm:prSet custT="1"/>
      <dgm:spPr>
        <a:solidFill>
          <a:srgbClr val="00B0F0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тиражирование положительного опыта деятельности образовательных организаций </a:t>
          </a:r>
          <a:endParaRPr lang="ru-RU" sz="1600" b="1" dirty="0">
            <a:solidFill>
              <a:schemeClr val="tx1"/>
            </a:solidFill>
          </a:endParaRPr>
        </a:p>
      </dgm:t>
    </dgm:pt>
    <dgm:pt modelId="{DBF2B4D6-0A0B-4D6F-9A93-91C08C576624}" type="pres">
      <dgm:prSet presAssocID="{90804D14-7DE3-473D-B5F5-79BF78411037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6BAF016-6856-41E7-A9A5-A888C85BD4A2}" type="pres">
      <dgm:prSet presAssocID="{2641B4AD-3901-4940-9D72-7A24D4F9DE81}" presName="composite" presStyleCnt="0"/>
      <dgm:spPr/>
    </dgm:pt>
    <dgm:pt modelId="{99D47A24-62B5-421E-A9B9-5999952E19FB}" type="pres">
      <dgm:prSet presAssocID="{2641B4AD-3901-4940-9D72-7A24D4F9DE81}" presName="Parent1" presStyleLbl="node1" presStyleIdx="0" presStyleCnt="4" custScaleX="146452" custScaleY="100000" custLinFactX="-78168" custLinFactNeighborX="-100000" custLinFactNeighborY="-1532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27ADDC-3BAA-4F98-B963-B5C755FC9CEC}" type="pres">
      <dgm:prSet presAssocID="{2641B4AD-3901-4940-9D72-7A24D4F9DE81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66AB10-2D94-4444-BC3A-30B251C93595}" type="pres">
      <dgm:prSet presAssocID="{2641B4AD-3901-4940-9D72-7A24D4F9DE81}" presName="BalanceSpacing" presStyleCnt="0"/>
      <dgm:spPr/>
    </dgm:pt>
    <dgm:pt modelId="{39686BEF-D3CF-42A8-BC09-A2AD6F7724C4}" type="pres">
      <dgm:prSet presAssocID="{2641B4AD-3901-4940-9D72-7A24D4F9DE81}" presName="BalanceSpacing1" presStyleCnt="0"/>
      <dgm:spPr/>
    </dgm:pt>
    <dgm:pt modelId="{67CA5ADC-56BC-45A2-AB28-FB0DF177EE7C}" type="pres">
      <dgm:prSet presAssocID="{C098E1C1-8765-4367-B1A7-AA96C2F69D8B}" presName="Accent1Text" presStyleLbl="node1" presStyleIdx="1" presStyleCnt="4" custScaleX="147746" custScaleY="99999" custLinFactNeighborX="7253" custLinFactNeighborY="99175"/>
      <dgm:spPr/>
      <dgm:t>
        <a:bodyPr/>
        <a:lstStyle/>
        <a:p>
          <a:endParaRPr lang="ru-RU"/>
        </a:p>
      </dgm:t>
    </dgm:pt>
    <dgm:pt modelId="{98C0F7E6-1CAC-41FD-A8D1-7E7A653656E3}" type="pres">
      <dgm:prSet presAssocID="{C098E1C1-8765-4367-B1A7-AA96C2F69D8B}" presName="spaceBetweenRectangles" presStyleCnt="0"/>
      <dgm:spPr/>
    </dgm:pt>
    <dgm:pt modelId="{9F81C4C0-6A06-4E6D-BA66-15ECD37C99A9}" type="pres">
      <dgm:prSet presAssocID="{62120A23-0A5F-41A8-B962-DA1A3A015AC6}" presName="composite" presStyleCnt="0"/>
      <dgm:spPr/>
    </dgm:pt>
    <dgm:pt modelId="{1EC22F1F-5EC5-4923-A169-0F1D595DF83E}" type="pres">
      <dgm:prSet presAssocID="{62120A23-0A5F-41A8-B962-DA1A3A015AC6}" presName="Parent1" presStyleLbl="node1" presStyleIdx="2" presStyleCnt="4" custScaleX="138712" custScaleY="99999" custLinFactNeighborX="80557" custLinFactNeighborY="-9684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92B9A6-F0D2-4F2A-BCB4-03FF07847A87}" type="pres">
      <dgm:prSet presAssocID="{62120A23-0A5F-41A8-B962-DA1A3A015AC6}" presName="Childtext1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D91599F3-57A8-4CC9-AF79-1B8A84C37799}" type="pres">
      <dgm:prSet presAssocID="{62120A23-0A5F-41A8-B962-DA1A3A015AC6}" presName="BalanceSpacing" presStyleCnt="0"/>
      <dgm:spPr/>
    </dgm:pt>
    <dgm:pt modelId="{E1461B1A-4E60-4F0D-8849-0F72985F3C84}" type="pres">
      <dgm:prSet presAssocID="{62120A23-0A5F-41A8-B962-DA1A3A015AC6}" presName="BalanceSpacing1" presStyleCnt="0"/>
      <dgm:spPr/>
    </dgm:pt>
    <dgm:pt modelId="{4DE08570-FC9D-4B05-95C0-DAEF76AA17C9}" type="pres">
      <dgm:prSet presAssocID="{713DFD7B-A3B3-4DD2-83B6-EB33912B083C}" presName="Accent1Text" presStyleLbl="node1" presStyleIdx="3" presStyleCnt="4" custScaleX="147745" custScaleY="113471" custLinFactNeighborX="34492" custLinFactNeighborY="14295"/>
      <dgm:spPr/>
      <dgm:t>
        <a:bodyPr/>
        <a:lstStyle/>
        <a:p>
          <a:endParaRPr lang="ru-RU"/>
        </a:p>
      </dgm:t>
    </dgm:pt>
  </dgm:ptLst>
  <dgm:cxnLst>
    <dgm:cxn modelId="{6017E23D-C8FA-4CB0-A0B1-A89A0D7C8DDF}" srcId="{90804D14-7DE3-473D-B5F5-79BF78411037}" destId="{2641B4AD-3901-4940-9D72-7A24D4F9DE81}" srcOrd="0" destOrd="0" parTransId="{B132E2F6-4798-480B-9CAE-C1804B4F9320}" sibTransId="{C098E1C1-8765-4367-B1A7-AA96C2F69D8B}"/>
    <dgm:cxn modelId="{553FB120-D3F6-44EB-AC12-20EE075E7961}" type="presOf" srcId="{C098E1C1-8765-4367-B1A7-AA96C2F69D8B}" destId="{67CA5ADC-56BC-45A2-AB28-FB0DF177EE7C}" srcOrd="0" destOrd="0" presId="urn:microsoft.com/office/officeart/2008/layout/AlternatingHexagons"/>
    <dgm:cxn modelId="{E1852F63-1144-4478-AE22-FBF309C18F52}" type="presOf" srcId="{713DFD7B-A3B3-4DD2-83B6-EB33912B083C}" destId="{4DE08570-FC9D-4B05-95C0-DAEF76AA17C9}" srcOrd="0" destOrd="0" presId="urn:microsoft.com/office/officeart/2008/layout/AlternatingHexagons"/>
    <dgm:cxn modelId="{A6B64C09-036B-469C-86E7-76AA918BB1F4}" type="presOf" srcId="{90804D14-7DE3-473D-B5F5-79BF78411037}" destId="{DBF2B4D6-0A0B-4D6F-9A93-91C08C576624}" srcOrd="0" destOrd="0" presId="urn:microsoft.com/office/officeart/2008/layout/AlternatingHexagons"/>
    <dgm:cxn modelId="{2F50F3E7-431F-49F2-B34C-D50EB491765D}" srcId="{90804D14-7DE3-473D-B5F5-79BF78411037}" destId="{62120A23-0A5F-41A8-B962-DA1A3A015AC6}" srcOrd="1" destOrd="0" parTransId="{246D98BB-8EF6-405B-9E91-AF7B72DA0DD2}" sibTransId="{713DFD7B-A3B3-4DD2-83B6-EB33912B083C}"/>
    <dgm:cxn modelId="{00C23333-A068-4156-A9BD-BACB18648A20}" type="presOf" srcId="{62120A23-0A5F-41A8-B962-DA1A3A015AC6}" destId="{1EC22F1F-5EC5-4923-A169-0F1D595DF83E}" srcOrd="0" destOrd="0" presId="urn:microsoft.com/office/officeart/2008/layout/AlternatingHexagons"/>
    <dgm:cxn modelId="{2BC5EEF5-FBAF-481B-A5E1-2406FE65F9B3}" type="presOf" srcId="{2641B4AD-3901-4940-9D72-7A24D4F9DE81}" destId="{99D47A24-62B5-421E-A9B9-5999952E19FB}" srcOrd="0" destOrd="0" presId="urn:microsoft.com/office/officeart/2008/layout/AlternatingHexagons"/>
    <dgm:cxn modelId="{2962275C-4DB3-4A8E-B8C4-EC704BA050D4}" type="presParOf" srcId="{DBF2B4D6-0A0B-4D6F-9A93-91C08C576624}" destId="{86BAF016-6856-41E7-A9A5-A888C85BD4A2}" srcOrd="0" destOrd="0" presId="urn:microsoft.com/office/officeart/2008/layout/AlternatingHexagons"/>
    <dgm:cxn modelId="{3103C100-0775-4551-B48C-FBA4E95B4D89}" type="presParOf" srcId="{86BAF016-6856-41E7-A9A5-A888C85BD4A2}" destId="{99D47A24-62B5-421E-A9B9-5999952E19FB}" srcOrd="0" destOrd="0" presId="urn:microsoft.com/office/officeart/2008/layout/AlternatingHexagons"/>
    <dgm:cxn modelId="{BA65357B-2FCF-4724-9853-5F00E75159BC}" type="presParOf" srcId="{86BAF016-6856-41E7-A9A5-A888C85BD4A2}" destId="{3127ADDC-3BAA-4F98-B963-B5C755FC9CEC}" srcOrd="1" destOrd="0" presId="urn:microsoft.com/office/officeart/2008/layout/AlternatingHexagons"/>
    <dgm:cxn modelId="{C52D7634-F655-48F3-B29D-B42481C52628}" type="presParOf" srcId="{86BAF016-6856-41E7-A9A5-A888C85BD4A2}" destId="{DE66AB10-2D94-4444-BC3A-30B251C93595}" srcOrd="2" destOrd="0" presId="urn:microsoft.com/office/officeart/2008/layout/AlternatingHexagons"/>
    <dgm:cxn modelId="{5CE6B190-22D3-41B0-A205-13E7351CF295}" type="presParOf" srcId="{86BAF016-6856-41E7-A9A5-A888C85BD4A2}" destId="{39686BEF-D3CF-42A8-BC09-A2AD6F7724C4}" srcOrd="3" destOrd="0" presId="urn:microsoft.com/office/officeart/2008/layout/AlternatingHexagons"/>
    <dgm:cxn modelId="{DA606895-71FD-4932-8A13-6FBD9BDFF2C3}" type="presParOf" srcId="{86BAF016-6856-41E7-A9A5-A888C85BD4A2}" destId="{67CA5ADC-56BC-45A2-AB28-FB0DF177EE7C}" srcOrd="4" destOrd="0" presId="urn:microsoft.com/office/officeart/2008/layout/AlternatingHexagons"/>
    <dgm:cxn modelId="{3B939B28-AC85-46B0-B487-304FC3984330}" type="presParOf" srcId="{DBF2B4D6-0A0B-4D6F-9A93-91C08C576624}" destId="{98C0F7E6-1CAC-41FD-A8D1-7E7A653656E3}" srcOrd="1" destOrd="0" presId="urn:microsoft.com/office/officeart/2008/layout/AlternatingHexagons"/>
    <dgm:cxn modelId="{0F5809DB-4241-44FE-8A1D-B4432E46C947}" type="presParOf" srcId="{DBF2B4D6-0A0B-4D6F-9A93-91C08C576624}" destId="{9F81C4C0-6A06-4E6D-BA66-15ECD37C99A9}" srcOrd="2" destOrd="0" presId="urn:microsoft.com/office/officeart/2008/layout/AlternatingHexagons"/>
    <dgm:cxn modelId="{D8BBE31B-8D2A-4D9A-8AD1-3218FC2AA40D}" type="presParOf" srcId="{9F81C4C0-6A06-4E6D-BA66-15ECD37C99A9}" destId="{1EC22F1F-5EC5-4923-A169-0F1D595DF83E}" srcOrd="0" destOrd="0" presId="urn:microsoft.com/office/officeart/2008/layout/AlternatingHexagons"/>
    <dgm:cxn modelId="{74C95351-A485-4D7E-A1CB-ADB2334420DE}" type="presParOf" srcId="{9F81C4C0-6A06-4E6D-BA66-15ECD37C99A9}" destId="{2192B9A6-F0D2-4F2A-BCB4-03FF07847A87}" srcOrd="1" destOrd="0" presId="urn:microsoft.com/office/officeart/2008/layout/AlternatingHexagons"/>
    <dgm:cxn modelId="{39EDADD4-82A4-4410-8F4C-7ABDB2BB4BC7}" type="presParOf" srcId="{9F81C4C0-6A06-4E6D-BA66-15ECD37C99A9}" destId="{D91599F3-57A8-4CC9-AF79-1B8A84C37799}" srcOrd="2" destOrd="0" presId="urn:microsoft.com/office/officeart/2008/layout/AlternatingHexagons"/>
    <dgm:cxn modelId="{1E8406D2-9D0A-491B-A276-F7571A88EFC4}" type="presParOf" srcId="{9F81C4C0-6A06-4E6D-BA66-15ECD37C99A9}" destId="{E1461B1A-4E60-4F0D-8849-0F72985F3C84}" srcOrd="3" destOrd="0" presId="urn:microsoft.com/office/officeart/2008/layout/AlternatingHexagons"/>
    <dgm:cxn modelId="{33F50958-F5A2-4C8A-AA21-A48832A39899}" type="presParOf" srcId="{9F81C4C0-6A06-4E6D-BA66-15ECD37C99A9}" destId="{4DE08570-FC9D-4B05-95C0-DAEF76AA17C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B8CD8A-49E6-48C4-BE01-50DCCBBDD21B}">
      <dsp:nvSpPr>
        <dsp:cNvPr id="0" name=""/>
        <dsp:cNvSpPr/>
      </dsp:nvSpPr>
      <dsp:spPr>
        <a:xfrm>
          <a:off x="0" y="0"/>
          <a:ext cx="4032447" cy="4032447"/>
        </a:xfrm>
        <a:prstGeom prst="pie">
          <a:avLst>
            <a:gd name="adj1" fmla="val 5400000"/>
            <a:gd name="adj2" fmla="val 1620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CF4BF2-DC99-4D79-8063-7EEE8F1E3B2F}">
      <dsp:nvSpPr>
        <dsp:cNvPr id="0" name=""/>
        <dsp:cNvSpPr/>
      </dsp:nvSpPr>
      <dsp:spPr>
        <a:xfrm>
          <a:off x="2016223" y="0"/>
          <a:ext cx="5688632" cy="4032447"/>
        </a:xfrm>
        <a:prstGeom prst="rect">
          <a:avLst/>
        </a:prstGeom>
        <a:gradFill flip="none" rotWithShape="0">
          <a:gsLst>
            <a:gs pos="0">
              <a:srgbClr val="92D050">
                <a:shade val="30000"/>
                <a:satMod val="115000"/>
              </a:srgbClr>
            </a:gs>
            <a:gs pos="50000">
              <a:srgbClr val="92D050">
                <a:shade val="67500"/>
                <a:satMod val="115000"/>
              </a:srgbClr>
            </a:gs>
            <a:gs pos="100000">
              <a:srgbClr val="92D050">
                <a:shade val="100000"/>
                <a:satMod val="115000"/>
              </a:srgbClr>
            </a:gs>
          </a:gsLst>
          <a:path path="circle">
            <a:fillToRect l="100000" t="100000"/>
          </a:path>
          <a:tileRect r="-100000" b="-10000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	1</a:t>
          </a:r>
          <a:r>
            <a:rPr lang="ru-RU" sz="2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. Лицензирование образовательной деятельности</a:t>
          </a:r>
          <a:endParaRPr lang="ru-RU" sz="2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16223" y="0"/>
        <a:ext cx="5688632" cy="1209737"/>
      </dsp:txXfrm>
    </dsp:sp>
    <dsp:sp modelId="{218803B1-00E1-4B92-BE62-A4799E5CAAA8}">
      <dsp:nvSpPr>
        <dsp:cNvPr id="0" name=""/>
        <dsp:cNvSpPr/>
      </dsp:nvSpPr>
      <dsp:spPr>
        <a:xfrm>
          <a:off x="705679" y="1209737"/>
          <a:ext cx="2621088" cy="2621088"/>
        </a:xfrm>
        <a:prstGeom prst="pie">
          <a:avLst>
            <a:gd name="adj1" fmla="val 5400000"/>
            <a:gd name="adj2" fmla="val 16200000"/>
          </a:avLst>
        </a:prstGeom>
        <a:solidFill>
          <a:srgbClr val="FFCCCC">
            <a:alpha val="69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3A53C2-C966-4E55-AE90-A31CEF17A734}">
      <dsp:nvSpPr>
        <dsp:cNvPr id="0" name=""/>
        <dsp:cNvSpPr/>
      </dsp:nvSpPr>
      <dsp:spPr>
        <a:xfrm>
          <a:off x="2016223" y="1209737"/>
          <a:ext cx="5688632" cy="2621088"/>
        </a:xfrm>
        <a:prstGeom prst="rect">
          <a:avLst/>
        </a:prstGeom>
        <a:solidFill>
          <a:srgbClr val="FFCCCC">
            <a:alpha val="69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	</a:t>
          </a:r>
          <a:r>
            <a:rPr lang="ru-RU" sz="2500" b="1" kern="1200" dirty="0" smtClean="0"/>
            <a:t>2</a:t>
          </a:r>
          <a:r>
            <a:rPr lang="ru-RU" sz="2500" kern="1200" dirty="0" smtClean="0"/>
            <a:t>. </a:t>
          </a:r>
          <a:r>
            <a:rPr lang="ru-RU" sz="2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Государственная аккредитация образовательной деятельности</a:t>
          </a:r>
          <a:endParaRPr lang="ru-RU" sz="2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16223" y="1209737"/>
        <a:ext cx="5688632" cy="1209732"/>
      </dsp:txXfrm>
    </dsp:sp>
    <dsp:sp modelId="{7B1C61F1-B864-44BD-A5D6-C6A8138EA835}">
      <dsp:nvSpPr>
        <dsp:cNvPr id="0" name=""/>
        <dsp:cNvSpPr/>
      </dsp:nvSpPr>
      <dsp:spPr>
        <a:xfrm>
          <a:off x="1440161" y="2448273"/>
          <a:ext cx="1209733" cy="1209733"/>
        </a:xfrm>
        <a:prstGeom prst="pie">
          <a:avLst>
            <a:gd name="adj1" fmla="val 5400000"/>
            <a:gd name="adj2" fmla="val 1620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23BD05-EDA2-41B3-B7A6-D605B9B2ABFD}">
      <dsp:nvSpPr>
        <dsp:cNvPr id="0" name=""/>
        <dsp:cNvSpPr/>
      </dsp:nvSpPr>
      <dsp:spPr>
        <a:xfrm>
          <a:off x="2016223" y="2448273"/>
          <a:ext cx="5688632" cy="1209733"/>
        </a:xfrm>
        <a:prstGeom prst="rect">
          <a:avLst/>
        </a:prstGeom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path path="circle">
            <a:fillToRect l="100000" t="100000"/>
          </a:path>
          <a:tileRect r="-100000" b="-10000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	3. </a:t>
          </a:r>
          <a:r>
            <a:rPr lang="ru-RU" sz="2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Государственный контроль (надзор) в сфере образования  </a:t>
          </a:r>
          <a:endParaRPr lang="ru-RU" sz="2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16223" y="2448273"/>
        <a:ext cx="5688632" cy="12097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B141BA-3409-49E7-9A21-6AFAF9EB8FB1}">
      <dsp:nvSpPr>
        <dsp:cNvPr id="0" name=""/>
        <dsp:cNvSpPr/>
      </dsp:nvSpPr>
      <dsp:spPr>
        <a:xfrm>
          <a:off x="653472" y="0"/>
          <a:ext cx="7406022" cy="4568055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51E31E-524F-4124-B5AB-CFC5B963D733}">
      <dsp:nvSpPr>
        <dsp:cNvPr id="0" name=""/>
        <dsp:cNvSpPr/>
      </dsp:nvSpPr>
      <dsp:spPr>
        <a:xfrm>
          <a:off x="191945" y="1080116"/>
          <a:ext cx="2576063" cy="2211944"/>
        </a:xfrm>
        <a:prstGeom prst="roundRect">
          <a:avLst/>
        </a:prstGeom>
        <a:solidFill>
          <a:srgbClr val="00B0F0"/>
        </a:soli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 выдается предписание в рамках контроля качества образования</a:t>
          </a:r>
          <a:endParaRPr lang="ru-RU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9923" y="1188094"/>
        <a:ext cx="2360107" cy="1995988"/>
      </dsp:txXfrm>
    </dsp:sp>
    <dsp:sp modelId="{C19B25B7-566D-4289-84C8-F68912B69495}">
      <dsp:nvSpPr>
        <dsp:cNvPr id="0" name=""/>
        <dsp:cNvSpPr/>
      </dsp:nvSpPr>
      <dsp:spPr>
        <a:xfrm>
          <a:off x="2927011" y="1152127"/>
          <a:ext cx="2821933" cy="226380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при выявлении несоответствия содержания и качества подготовки обучающихся  ФГОС  - </a:t>
          </a:r>
          <a:r>
            <a:rPr lang="ru-RU" sz="1800" b="1" u="sng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приостановление</a:t>
          </a:r>
          <a:r>
            <a:rPr lang="ru-RU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действия государственной аккредитации  </a:t>
          </a:r>
          <a:endParaRPr lang="ru-RU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37521" y="1262637"/>
        <a:ext cx="2600913" cy="2042780"/>
      </dsp:txXfrm>
    </dsp:sp>
    <dsp:sp modelId="{0E8AAF73-B62D-40F9-B066-ECCCC50552F7}">
      <dsp:nvSpPr>
        <dsp:cNvPr id="0" name=""/>
        <dsp:cNvSpPr/>
      </dsp:nvSpPr>
      <dsp:spPr>
        <a:xfrm>
          <a:off x="6020477" y="1152127"/>
          <a:ext cx="2613074" cy="2227000"/>
        </a:xfrm>
        <a:prstGeom prst="roundRect">
          <a:avLst/>
        </a:prstGeom>
        <a:solidFill>
          <a:srgbClr val="33CCCC"/>
        </a:solidFill>
        <a:ln w="25400" cap="flat" cmpd="sng" algn="ctr">
          <a:solidFill>
            <a:schemeClr val="accent6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если организация не устранила  выявленное несоответствие - </a:t>
          </a:r>
          <a:r>
            <a:rPr lang="ru-RU" sz="1800" b="1" u="sng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лишение </a:t>
          </a:r>
          <a:r>
            <a:rPr lang="ru-RU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государственной аккредитации.</a:t>
          </a:r>
          <a:endParaRPr lang="ru-RU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29190" y="1260840"/>
        <a:ext cx="2395648" cy="20095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7B941A-C1E9-487A-BB4D-2F183694D809}">
      <dsp:nvSpPr>
        <dsp:cNvPr id="0" name=""/>
        <dsp:cNvSpPr/>
      </dsp:nvSpPr>
      <dsp:spPr>
        <a:xfrm>
          <a:off x="1719" y="608474"/>
          <a:ext cx="1676463" cy="543836"/>
        </a:xfrm>
        <a:prstGeom prst="rect">
          <a:avLst/>
        </a:prstGeom>
        <a:solidFill>
          <a:srgbClr val="00CC99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</a:rPr>
            <a:t>не более 45 рабочих дней</a:t>
          </a:r>
          <a:endParaRPr lang="ru-RU" sz="1500" b="1" kern="1200" dirty="0">
            <a:solidFill>
              <a:schemeClr val="tx1"/>
            </a:solidFill>
          </a:endParaRPr>
        </a:p>
      </dsp:txBody>
      <dsp:txXfrm>
        <a:off x="1719" y="608474"/>
        <a:ext cx="1676463" cy="543836"/>
      </dsp:txXfrm>
    </dsp:sp>
    <dsp:sp modelId="{5B2A8339-8D3C-4F20-85C5-B5ED011CD968}">
      <dsp:nvSpPr>
        <dsp:cNvPr id="0" name=""/>
        <dsp:cNvSpPr/>
      </dsp:nvSpPr>
      <dsp:spPr>
        <a:xfrm>
          <a:off x="1719" y="1152311"/>
          <a:ext cx="1676463" cy="1911621"/>
        </a:xfrm>
        <a:prstGeom prst="rect">
          <a:avLst/>
        </a:prstGeom>
        <a:solidFill>
          <a:srgbClr val="FFCCCC">
            <a:alpha val="5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eaLnBrk="1" latinLnBrk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Предоставление лицензии  </a:t>
          </a:r>
          <a:r>
            <a:rPr lang="ru-RU" sz="1500" b="1" u="sng" kern="1200" dirty="0" smtClean="0"/>
            <a:t>18 рабочих дней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>
        <a:off x="1719" y="1152311"/>
        <a:ext cx="1676463" cy="1911621"/>
      </dsp:txXfrm>
    </dsp:sp>
    <dsp:sp modelId="{0689BB92-D287-46EF-A0E0-5486EDCEB1E6}">
      <dsp:nvSpPr>
        <dsp:cNvPr id="0" name=""/>
        <dsp:cNvSpPr/>
      </dsp:nvSpPr>
      <dsp:spPr>
        <a:xfrm>
          <a:off x="1912887" y="608474"/>
          <a:ext cx="1676463" cy="543836"/>
        </a:xfrm>
        <a:prstGeom prst="rect">
          <a:avLst/>
        </a:prstGeom>
        <a:solidFill>
          <a:srgbClr val="00CC99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</a:rPr>
            <a:t>не более 30 рабочих дней</a:t>
          </a:r>
          <a:endParaRPr lang="ru-RU" sz="1500" b="1" kern="1200" dirty="0">
            <a:solidFill>
              <a:schemeClr val="tx1"/>
            </a:solidFill>
          </a:endParaRPr>
        </a:p>
      </dsp:txBody>
      <dsp:txXfrm>
        <a:off x="1912887" y="608474"/>
        <a:ext cx="1676463" cy="543836"/>
      </dsp:txXfrm>
    </dsp:sp>
    <dsp:sp modelId="{4F17F547-7CAD-4E3B-B26E-4407CA151FAF}">
      <dsp:nvSpPr>
        <dsp:cNvPr id="0" name=""/>
        <dsp:cNvSpPr/>
      </dsp:nvSpPr>
      <dsp:spPr>
        <a:xfrm>
          <a:off x="1912887" y="1152311"/>
          <a:ext cx="1676463" cy="1911621"/>
        </a:xfrm>
        <a:prstGeom prst="rect">
          <a:avLst/>
        </a:prstGeom>
        <a:gradFill flip="none" rotWithShape="1">
          <a:gsLst>
            <a:gs pos="0">
              <a:srgbClr val="FFCCCC">
                <a:alpha val="9000"/>
              </a:srgbClr>
            </a:gs>
            <a:gs pos="50000">
              <a:srgbClr val="FFCCCC"/>
            </a:gs>
            <a:gs pos="100000">
              <a:srgbClr val="FFCCCC"/>
            </a:gs>
          </a:gsLst>
          <a:lin ang="2700000" scaled="1"/>
          <a:tileRect/>
        </a:gra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по переоформлению лицензии в связи с новыми программами, адресами </a:t>
          </a:r>
          <a:r>
            <a:rPr lang="ru-RU" sz="1400" b="1" u="sng" kern="1200" dirty="0" smtClean="0"/>
            <a:t>13 рабочих дней</a:t>
          </a:r>
          <a:endParaRPr lang="ru-RU" sz="1400" b="1" u="sng" kern="1200" dirty="0"/>
        </a:p>
      </dsp:txBody>
      <dsp:txXfrm>
        <a:off x="1912887" y="1152311"/>
        <a:ext cx="1676463" cy="1911621"/>
      </dsp:txXfrm>
    </dsp:sp>
    <dsp:sp modelId="{96ED6D35-4AF7-4B69-8C82-B3DE43F81E1C}">
      <dsp:nvSpPr>
        <dsp:cNvPr id="0" name=""/>
        <dsp:cNvSpPr/>
      </dsp:nvSpPr>
      <dsp:spPr>
        <a:xfrm>
          <a:off x="3824055" y="608474"/>
          <a:ext cx="1676463" cy="543836"/>
        </a:xfrm>
        <a:prstGeom prst="rect">
          <a:avLst/>
        </a:prstGeom>
        <a:solidFill>
          <a:srgbClr val="00CC99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</a:rPr>
            <a:t>не более 10 рабочих дней</a:t>
          </a:r>
          <a:endParaRPr lang="ru-RU" sz="1500" b="1" kern="1200" dirty="0">
            <a:solidFill>
              <a:schemeClr val="tx1"/>
            </a:solidFill>
          </a:endParaRPr>
        </a:p>
      </dsp:txBody>
      <dsp:txXfrm>
        <a:off x="3824055" y="608474"/>
        <a:ext cx="1676463" cy="543836"/>
      </dsp:txXfrm>
    </dsp:sp>
    <dsp:sp modelId="{C41D03B9-51CD-454F-974E-21D0F3DD01EC}">
      <dsp:nvSpPr>
        <dsp:cNvPr id="0" name=""/>
        <dsp:cNvSpPr/>
      </dsp:nvSpPr>
      <dsp:spPr>
        <a:xfrm>
          <a:off x="3824055" y="1152311"/>
          <a:ext cx="1676463" cy="1911621"/>
        </a:xfrm>
        <a:prstGeom prst="rect">
          <a:avLst/>
        </a:prstGeom>
        <a:solidFill>
          <a:srgbClr val="FFCCCC">
            <a:alpha val="66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по реорганизации, изменению наименований и приведению в соответствие с законом </a:t>
          </a:r>
          <a:r>
            <a:rPr lang="ru-RU" sz="1500" b="1" u="sng" kern="1200" dirty="0" smtClean="0"/>
            <a:t>4 рабочих дня</a:t>
          </a:r>
          <a:endParaRPr lang="ru-RU" sz="1500" b="1" u="sng" kern="1200" dirty="0"/>
        </a:p>
      </dsp:txBody>
      <dsp:txXfrm>
        <a:off x="3824055" y="1152311"/>
        <a:ext cx="1676463" cy="19116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4DD558-A199-425F-B8FD-3B5B1FD8B620}">
      <dsp:nvSpPr>
        <dsp:cNvPr id="0" name=""/>
        <dsp:cNvSpPr/>
      </dsp:nvSpPr>
      <dsp:spPr>
        <a:xfrm>
          <a:off x="0" y="1368149"/>
          <a:ext cx="4713022" cy="1805983"/>
        </a:xfrm>
        <a:prstGeom prst="ellipse">
          <a:avLst/>
        </a:prstGeom>
        <a:solidFill>
          <a:srgbClr val="FFCCFF">
            <a:alpha val="4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DA3C49-221E-4975-80A2-4CF8E390933A}">
      <dsp:nvSpPr>
        <dsp:cNvPr id="0" name=""/>
        <dsp:cNvSpPr/>
      </dsp:nvSpPr>
      <dsp:spPr>
        <a:xfrm>
          <a:off x="2156221" y="1080122"/>
          <a:ext cx="594066" cy="380202"/>
        </a:xfrm>
        <a:prstGeom prst="downArrow">
          <a:avLst/>
        </a:prstGeom>
        <a:solidFill>
          <a:srgbClr val="FFC00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2E174A-6CD2-4C90-A610-4F9E6B58F251}">
      <dsp:nvSpPr>
        <dsp:cNvPr id="0" name=""/>
        <dsp:cNvSpPr/>
      </dsp:nvSpPr>
      <dsp:spPr>
        <a:xfrm>
          <a:off x="255191" y="0"/>
          <a:ext cx="4349304" cy="1288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общее количество образовательных организаций, расположенных на территории Камчатского края, имеющих государственную аккредитацию</a:t>
          </a:r>
          <a:endParaRPr lang="ru-RU" sz="1600" b="1" kern="1200" dirty="0"/>
        </a:p>
      </dsp:txBody>
      <dsp:txXfrm>
        <a:off x="255191" y="0"/>
        <a:ext cx="4349304" cy="1288942"/>
      </dsp:txXfrm>
    </dsp:sp>
    <dsp:sp modelId="{6832CCC5-993A-4750-BAF0-C4D693A1B35E}">
      <dsp:nvSpPr>
        <dsp:cNvPr id="0" name=""/>
        <dsp:cNvSpPr/>
      </dsp:nvSpPr>
      <dsp:spPr>
        <a:xfrm>
          <a:off x="1004092" y="2700305"/>
          <a:ext cx="2702521" cy="1933542"/>
        </a:xfrm>
        <a:prstGeom prst="ellipse">
          <a:avLst/>
        </a:prstGeom>
        <a:solidFill>
          <a:srgbClr val="00CC99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116 общеобразовательных школ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399867" y="2983466"/>
        <a:ext cx="1910971" cy="1367220"/>
      </dsp:txXfrm>
    </dsp:sp>
    <dsp:sp modelId="{52A97A0C-54EF-4811-956B-02BFA4FAD38F}">
      <dsp:nvSpPr>
        <dsp:cNvPr id="0" name=""/>
        <dsp:cNvSpPr/>
      </dsp:nvSpPr>
      <dsp:spPr>
        <a:xfrm>
          <a:off x="211998" y="1512166"/>
          <a:ext cx="2501468" cy="1998225"/>
        </a:xfrm>
        <a:prstGeom prst="ellipse">
          <a:avLst/>
        </a:prstGeom>
        <a:solidFill>
          <a:srgbClr val="92D050">
            <a:alpha val="70980"/>
          </a:srgb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13 образовательных организаций, реализующих программы среднего профессионального образования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78330" y="1804799"/>
        <a:ext cx="1768804" cy="1412959"/>
      </dsp:txXfrm>
    </dsp:sp>
    <dsp:sp modelId="{18300AE6-EF45-4808-A628-931CB2315D74}">
      <dsp:nvSpPr>
        <dsp:cNvPr id="0" name=""/>
        <dsp:cNvSpPr/>
      </dsp:nvSpPr>
      <dsp:spPr>
        <a:xfrm>
          <a:off x="1634" y="1404150"/>
          <a:ext cx="4750893" cy="4167031"/>
        </a:xfrm>
        <a:prstGeom prst="funnel">
          <a:avLst/>
        </a:prstGeom>
        <a:solidFill>
          <a:srgbClr val="FFCCCC">
            <a:alpha val="40000"/>
          </a:srgb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3E7B6-8A92-4CE7-82E4-B495F485F505}">
      <dsp:nvSpPr>
        <dsp:cNvPr id="0" name=""/>
        <dsp:cNvSpPr/>
      </dsp:nvSpPr>
      <dsp:spPr>
        <a:xfrm>
          <a:off x="0" y="115112"/>
          <a:ext cx="6096000" cy="3809999"/>
        </a:xfrm>
        <a:prstGeom prst="swooshArrow">
          <a:avLst>
            <a:gd name="adj1" fmla="val 25000"/>
            <a:gd name="adj2" fmla="val 25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CE2C55-4FB6-4059-AEA6-4F35EF4E9898}">
      <dsp:nvSpPr>
        <dsp:cNvPr id="0" name=""/>
        <dsp:cNvSpPr/>
      </dsp:nvSpPr>
      <dsp:spPr>
        <a:xfrm>
          <a:off x="1224135" y="2380169"/>
          <a:ext cx="213360" cy="213360"/>
        </a:xfrm>
        <a:prstGeom prst="ellipse">
          <a:avLst/>
        </a:prstGeom>
        <a:solidFill>
          <a:srgbClr val="FF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68995-FA6B-4CD9-A22D-8A0C6EEBBA08}">
      <dsp:nvSpPr>
        <dsp:cNvPr id="0" name=""/>
        <dsp:cNvSpPr/>
      </dsp:nvSpPr>
      <dsp:spPr>
        <a:xfrm>
          <a:off x="1368148" y="2596198"/>
          <a:ext cx="1019466" cy="62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055" tIns="0" rIns="0" bIns="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2013</a:t>
          </a:r>
          <a:endParaRPr lang="ru-RU" sz="3500" kern="1200" dirty="0"/>
        </a:p>
      </dsp:txBody>
      <dsp:txXfrm>
        <a:off x="1368148" y="2596198"/>
        <a:ext cx="1019466" cy="622700"/>
      </dsp:txXfrm>
    </dsp:sp>
    <dsp:sp modelId="{D10CB8E1-1167-42A2-9DC0-04EE918CF1BF}">
      <dsp:nvSpPr>
        <dsp:cNvPr id="0" name=""/>
        <dsp:cNvSpPr/>
      </dsp:nvSpPr>
      <dsp:spPr>
        <a:xfrm>
          <a:off x="3456384" y="1300050"/>
          <a:ext cx="219551" cy="229459"/>
        </a:xfrm>
        <a:prstGeom prst="ellipse">
          <a:avLst/>
        </a:prstGeom>
        <a:solidFill>
          <a:srgbClr val="FF99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1210A4-54AC-488E-AF96-36C9542D9833}">
      <dsp:nvSpPr>
        <dsp:cNvPr id="0" name=""/>
        <dsp:cNvSpPr/>
      </dsp:nvSpPr>
      <dsp:spPr>
        <a:xfrm>
          <a:off x="3528398" y="1667783"/>
          <a:ext cx="1831698" cy="7047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809" tIns="0" rIns="0" bIns="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2015</a:t>
          </a:r>
          <a:endParaRPr lang="ru-RU" sz="3500" kern="1200" dirty="0"/>
        </a:p>
      </dsp:txBody>
      <dsp:txXfrm>
        <a:off x="3528398" y="1667783"/>
        <a:ext cx="1831698" cy="7047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8AEEC5-A535-459C-84E6-2CC33EDCA50B}">
      <dsp:nvSpPr>
        <dsp:cNvPr id="0" name=""/>
        <dsp:cNvSpPr/>
      </dsp:nvSpPr>
      <dsp:spPr>
        <a:xfrm rot="4396374">
          <a:off x="2188708" y="454753"/>
          <a:ext cx="3111429" cy="2906917"/>
        </a:xfrm>
        <a:prstGeom prst="swooshArrow">
          <a:avLst>
            <a:gd name="adj1" fmla="val 16310"/>
            <a:gd name="adj2" fmla="val 3137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AD2C54-18CB-417E-9E8D-F42A9D61CC58}">
      <dsp:nvSpPr>
        <dsp:cNvPr id="0" name=""/>
        <dsp:cNvSpPr/>
      </dsp:nvSpPr>
      <dsp:spPr>
        <a:xfrm>
          <a:off x="1897410" y="0"/>
          <a:ext cx="1553284" cy="610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b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2014 год</a:t>
          </a:r>
          <a:endParaRPr lang="ru-RU" sz="3100" kern="1200" dirty="0"/>
        </a:p>
      </dsp:txBody>
      <dsp:txXfrm>
        <a:off x="1897410" y="0"/>
        <a:ext cx="1553284" cy="610627"/>
      </dsp:txXfrm>
    </dsp:sp>
    <dsp:sp modelId="{5B4248B5-D23C-4BF1-AFE9-D61F6B5132AE}">
      <dsp:nvSpPr>
        <dsp:cNvPr id="0" name=""/>
        <dsp:cNvSpPr/>
      </dsp:nvSpPr>
      <dsp:spPr>
        <a:xfrm>
          <a:off x="3996443" y="3205796"/>
          <a:ext cx="2099033" cy="610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t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2015 год</a:t>
          </a:r>
          <a:endParaRPr lang="ru-RU" sz="3100" kern="1200" dirty="0"/>
        </a:p>
      </dsp:txBody>
      <dsp:txXfrm>
        <a:off x="3996443" y="3205796"/>
        <a:ext cx="2099033" cy="61062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D47A24-62B5-421E-A9B9-5999952E19FB}">
      <dsp:nvSpPr>
        <dsp:cNvPr id="0" name=""/>
        <dsp:cNvSpPr/>
      </dsp:nvSpPr>
      <dsp:spPr>
        <a:xfrm rot="5400000">
          <a:off x="293067" y="-149055"/>
          <a:ext cx="2138147" cy="2724283"/>
        </a:xfrm>
        <a:prstGeom prst="hexagon">
          <a:avLst>
            <a:gd name="adj" fmla="val 25000"/>
            <a:gd name="vf" fmla="val 11547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solidFill>
                <a:schemeClr val="tx1"/>
              </a:solidFill>
            </a:rPr>
            <a:t> </a:t>
          </a:r>
          <a:r>
            <a:rPr lang="ru-RU" sz="1600" b="1" kern="1200" dirty="0" smtClean="0">
              <a:solidFill>
                <a:schemeClr val="tx1"/>
              </a:solidFill>
            </a:rPr>
            <a:t>подготовка разъяснений и методических писем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chemeClr val="tx1"/>
            </a:solidFill>
          </a:endParaRPr>
        </a:p>
      </dsp:txBody>
      <dsp:txXfrm rot="-5400000">
        <a:off x="454046" y="500371"/>
        <a:ext cx="1816189" cy="1425431"/>
      </dsp:txXfrm>
    </dsp:sp>
    <dsp:sp modelId="{3127ADDC-3BAA-4F98-B963-B5C755FC9CEC}">
      <dsp:nvSpPr>
        <dsp:cNvPr id="0" name=""/>
        <dsp:cNvSpPr/>
      </dsp:nvSpPr>
      <dsp:spPr>
        <a:xfrm>
          <a:off x="5314921" y="899398"/>
          <a:ext cx="2386172" cy="1282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CA5ADC-56BC-45A2-AB28-FB0DF177EE7C}">
      <dsp:nvSpPr>
        <dsp:cNvPr id="0" name=""/>
        <dsp:cNvSpPr/>
      </dsp:nvSpPr>
      <dsp:spPr>
        <a:xfrm rot="5400000">
          <a:off x="1385232" y="2287174"/>
          <a:ext cx="2138126" cy="2748354"/>
        </a:xfrm>
        <a:prstGeom prst="hexagon">
          <a:avLst>
            <a:gd name="adj" fmla="val 25000"/>
            <a:gd name="vf" fmla="val 11547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проведение консультаций для педагогических работников</a:t>
          </a:r>
          <a:endParaRPr lang="ru-RU" sz="1600" b="1" kern="1200" dirty="0">
            <a:solidFill>
              <a:schemeClr val="tx1"/>
            </a:solidFill>
          </a:endParaRPr>
        </a:p>
      </dsp:txBody>
      <dsp:txXfrm rot="-5400000">
        <a:off x="1538177" y="2948642"/>
        <a:ext cx="1832236" cy="1425418"/>
      </dsp:txXfrm>
    </dsp:sp>
    <dsp:sp modelId="{1EC22F1F-5EC5-4923-A169-0F1D595DF83E}">
      <dsp:nvSpPr>
        <dsp:cNvPr id="0" name=""/>
        <dsp:cNvSpPr/>
      </dsp:nvSpPr>
      <dsp:spPr>
        <a:xfrm rot="5400000">
          <a:off x="3749478" y="138961"/>
          <a:ext cx="2138126" cy="2580304"/>
        </a:xfrm>
        <a:prstGeom prst="hexagon">
          <a:avLst>
            <a:gd name="adj" fmla="val 25000"/>
            <a:gd name="vf" fmla="val 11547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проведение семинаров и консультаций для руководителей</a:t>
          </a:r>
          <a:endParaRPr lang="ru-RU" sz="1600" b="1" kern="1200" dirty="0">
            <a:solidFill>
              <a:schemeClr val="tx1"/>
            </a:solidFill>
          </a:endParaRPr>
        </a:p>
      </dsp:txBody>
      <dsp:txXfrm rot="-5400000">
        <a:off x="3958440" y="716404"/>
        <a:ext cx="1720202" cy="1425418"/>
      </dsp:txXfrm>
    </dsp:sp>
    <dsp:sp modelId="{2192B9A6-F0D2-4F2A-BCB4-03FF07847A87}">
      <dsp:nvSpPr>
        <dsp:cNvPr id="0" name=""/>
        <dsp:cNvSpPr/>
      </dsp:nvSpPr>
      <dsp:spPr>
        <a:xfrm>
          <a:off x="3762" y="2858273"/>
          <a:ext cx="2309199" cy="1282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E08570-FC9D-4B05-95C0-DAEF76AA17C9}">
      <dsp:nvSpPr>
        <dsp:cNvPr id="0" name=""/>
        <dsp:cNvSpPr/>
      </dsp:nvSpPr>
      <dsp:spPr>
        <a:xfrm rot="5400000">
          <a:off x="4757560" y="2431198"/>
          <a:ext cx="2426177" cy="2748335"/>
        </a:xfrm>
        <a:prstGeom prst="hexagon">
          <a:avLst>
            <a:gd name="adj" fmla="val 25000"/>
            <a:gd name="vf" fmla="val 11547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тиражирование положительного опыта деятельности образовательных организаций </a:t>
          </a:r>
          <a:endParaRPr lang="ru-RU" sz="1600" b="1" kern="1200" dirty="0">
            <a:solidFill>
              <a:schemeClr val="tx1"/>
            </a:solidFill>
          </a:endParaRPr>
        </a:p>
      </dsp:txBody>
      <dsp:txXfrm rot="-5400000">
        <a:off x="5054537" y="2996640"/>
        <a:ext cx="1832223" cy="1617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AD9CA-892E-4FD6-8795-64A712795DF4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37A1D-AE28-4C1D-A9CB-FEA1BC6419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100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ru-RU" altLang="ru-RU" smtClean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D87DFA-ED8A-4B20-9F3A-F90B8837974B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31E5-A779-42CD-8562-EF394B177EA1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8E00-ADC7-4BC0-B3AD-EF2720573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07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31E5-A779-42CD-8562-EF394B177EA1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8E00-ADC7-4BC0-B3AD-EF2720573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12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31E5-A779-42CD-8562-EF394B177EA1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8E00-ADC7-4BC0-B3AD-EF2720573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922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31E5-A779-42CD-8562-EF394B177EA1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8E00-ADC7-4BC0-B3AD-EF2720573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15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31E5-A779-42CD-8562-EF394B177EA1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8E00-ADC7-4BC0-B3AD-EF2720573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290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31E5-A779-42CD-8562-EF394B177EA1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8E00-ADC7-4BC0-B3AD-EF2720573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16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31E5-A779-42CD-8562-EF394B177EA1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8E00-ADC7-4BC0-B3AD-EF2720573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85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31E5-A779-42CD-8562-EF394B177EA1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8E00-ADC7-4BC0-B3AD-EF2720573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687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31E5-A779-42CD-8562-EF394B177EA1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8E00-ADC7-4BC0-B3AD-EF2720573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469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31E5-A779-42CD-8562-EF394B177EA1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8E00-ADC7-4BC0-B3AD-EF2720573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744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31E5-A779-42CD-8562-EF394B177EA1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8E00-ADC7-4BC0-B3AD-EF2720573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38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831E5-A779-42CD-8562-EF394B177EA1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18E00-ADC7-4BC0-B3AD-EF2720573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70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450" y="404813"/>
            <a:ext cx="7170738" cy="4752975"/>
          </a:xfrm>
          <a:gradFill>
            <a:gsLst>
              <a:gs pos="0">
                <a:srgbClr val="FFCCCC">
                  <a:alpha val="52000"/>
                </a:srgbClr>
              </a:gs>
              <a:gs pos="53000">
                <a:srgbClr val="FFCCCC">
                  <a:alpha val="34000"/>
                </a:srgbClr>
              </a:gs>
              <a:gs pos="100000">
                <a:srgbClr val="FFCCCC">
                  <a:alpha val="50000"/>
                </a:srgbClr>
              </a:gs>
            </a:gsLst>
            <a:lin ang="5400000" scaled="0"/>
          </a:gradFill>
          <a:ln w="25400">
            <a:solidFill>
              <a:schemeClr val="accent4">
                <a:lumMod val="50000"/>
              </a:schemeClr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1300" b="1" dirty="0">
                <a:latin typeface="Times New Roman" pitchFamily="18" charset="0"/>
              </a:rPr>
              <a:t>КОЛЛЕГИЯ МИНИСТЕРСТВА ОБРАЗОВАНИЯ И НАУКИ КАМЧАТСКОГО КРАЯ</a:t>
            </a:r>
            <a:r>
              <a:rPr lang="ru-RU" sz="3200" b="1" dirty="0">
                <a:latin typeface="Times New Roman" pitchFamily="18" charset="0"/>
              </a:rPr>
              <a:t/>
            </a:r>
            <a:br>
              <a:rPr lang="ru-RU" sz="3200" b="1" dirty="0">
                <a:latin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000" b="1" dirty="0">
                <a:latin typeface="Arial" pitchFamily="34" charset="0"/>
                <a:cs typeface="Arial" pitchFamily="34" charset="0"/>
              </a:rPr>
              <a:t>«Об итогах контрольно-надзорной деятельности в сфере образования в 2015 году и основных задачах на 2016 год»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7475" y="5300663"/>
            <a:ext cx="4724400" cy="928687"/>
          </a:xfrm>
        </p:spPr>
        <p:txBody>
          <a:bodyPr>
            <a:normAutofit fontScale="85000" lnSpcReduction="20000"/>
          </a:bodyPr>
          <a:lstStyle/>
          <a:p>
            <a:pPr algn="r" eaLnBrk="1" hangingPunct="1">
              <a:lnSpc>
                <a:spcPct val="110000"/>
              </a:lnSpc>
              <a:spcBef>
                <a:spcPct val="0"/>
              </a:spcBef>
            </a:pPr>
            <a:r>
              <a:rPr lang="ru-RU" alt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Орешко Евгения Константиновна,</a:t>
            </a:r>
          </a:p>
          <a:p>
            <a:pPr algn="l" eaLnBrk="1" hangingPunct="1">
              <a:lnSpc>
                <a:spcPct val="110000"/>
              </a:lnSpc>
              <a:spcBef>
                <a:spcPct val="0"/>
              </a:spcBef>
            </a:pPr>
            <a:r>
              <a:rPr lang="ru-RU" alt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начальник отдела надзора и контроля в сфере образования Министерства образования и науки Камчатского края</a:t>
            </a:r>
          </a:p>
        </p:txBody>
      </p:sp>
      <p:pic>
        <p:nvPicPr>
          <p:cNvPr id="3076" name="Picture 4" descr="Герб Камчатского кра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196752"/>
            <a:ext cx="865188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366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Цилиндр 8"/>
          <p:cNvSpPr/>
          <p:nvPr/>
        </p:nvSpPr>
        <p:spPr>
          <a:xfrm>
            <a:off x="4234377" y="2132856"/>
            <a:ext cx="288032" cy="4212468"/>
          </a:xfrm>
          <a:prstGeom prst="can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60648"/>
            <a:ext cx="8497253" cy="136815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Общее количество проверок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179512" y="1843500"/>
            <a:ext cx="3672408" cy="386830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 г.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52 плановых 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44 внеплановых  </a:t>
            </a:r>
            <a:r>
              <a:rPr lang="ru-RU" b="1" dirty="0">
                <a:solidFill>
                  <a:schemeClr val="tx1"/>
                </a:solidFill>
              </a:rPr>
              <a:t>проверки</a:t>
            </a: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019274" y="2348880"/>
            <a:ext cx="4094421" cy="432048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 г. 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102 плановых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58 </a:t>
            </a:r>
            <a:r>
              <a:rPr lang="ru-RU" b="1" dirty="0">
                <a:solidFill>
                  <a:schemeClr val="tx1"/>
                </a:solidFill>
              </a:rPr>
              <a:t>внеплановых проверок</a:t>
            </a:r>
          </a:p>
        </p:txBody>
      </p:sp>
      <p:sp>
        <p:nvSpPr>
          <p:cNvPr id="8" name="Прямоугольник 7"/>
          <p:cNvSpPr/>
          <p:nvPr/>
        </p:nvSpPr>
        <p:spPr>
          <a:xfrm rot="351263">
            <a:off x="1872462" y="2096851"/>
            <a:ext cx="5256584" cy="72008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705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496944" cy="216024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Доля внеплановых проверок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0305464"/>
              </p:ext>
            </p:extLst>
          </p:nvPr>
        </p:nvGraphicFramePr>
        <p:xfrm>
          <a:off x="1403648" y="277702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0" y="479715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13 %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067944" y="3429000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36 %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861799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848872" cy="187220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Доля образовательных организаций, в которых  выявлены нарушения </a:t>
            </a:r>
            <a:br>
              <a:rPr lang="ru-RU" sz="3200" b="1" dirty="0" smtClean="0"/>
            </a:br>
            <a:r>
              <a:rPr lang="ru-RU" sz="2800" b="1" dirty="0" smtClean="0"/>
              <a:t>( по результатам проверок)</a:t>
            </a:r>
            <a:endParaRPr lang="ru-RU" sz="2800" b="1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9985975"/>
              </p:ext>
            </p:extLst>
          </p:nvPr>
        </p:nvGraphicFramePr>
        <p:xfrm>
          <a:off x="1979712" y="2348880"/>
          <a:ext cx="4953001" cy="411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6967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Снижение количества дел </a:t>
            </a:r>
            <a:r>
              <a:rPr lang="ru-RU" sz="2800" b="1" dirty="0"/>
              <a:t>об административных правонарушениях, возбужденных по итогам плановых и внеплановых </a:t>
            </a:r>
            <a:r>
              <a:rPr lang="ru-RU" sz="2800" b="1" dirty="0" smtClean="0"/>
              <a:t>проверок</a:t>
            </a:r>
            <a:endParaRPr lang="ru-RU" sz="28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2558454"/>
              </p:ext>
            </p:extLst>
          </p:nvPr>
        </p:nvGraphicFramePr>
        <p:xfrm>
          <a:off x="395536" y="2276872"/>
          <a:ext cx="7992888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55976" y="330054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На 30 %</a:t>
            </a: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2527582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5977463"/>
              </p:ext>
            </p:extLst>
          </p:nvPr>
        </p:nvGraphicFramePr>
        <p:xfrm>
          <a:off x="971600" y="2636912"/>
          <a:ext cx="7056784" cy="3892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Правоприменительная практика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546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33640285"/>
              </p:ext>
            </p:extLst>
          </p:nvPr>
        </p:nvGraphicFramePr>
        <p:xfrm>
          <a:off x="899592" y="1340768"/>
          <a:ext cx="770485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Приоритет  - меры профилактического, превентивного характера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00726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Характер обращений граждан</a:t>
            </a:r>
            <a:endParaRPr lang="ru-RU" b="1" dirty="0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539552" y="1628800"/>
            <a:ext cx="3816424" cy="1584176"/>
          </a:xfrm>
          <a:prstGeom prst="snip2Diag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нарушение </a:t>
            </a:r>
            <a:r>
              <a:rPr lang="ru-RU" b="1" dirty="0">
                <a:solidFill>
                  <a:schemeClr val="tx1"/>
                </a:solidFill>
              </a:rPr>
              <a:t>прав участников образовательных отношений</a:t>
            </a: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1753789" y="3212976"/>
            <a:ext cx="4003266" cy="1656184"/>
          </a:xfrm>
          <a:prstGeom prst="snip2Diag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несоответствие </a:t>
            </a:r>
            <a:r>
              <a:rPr lang="ru-RU" b="1" dirty="0">
                <a:solidFill>
                  <a:schemeClr val="tx1"/>
                </a:solidFill>
              </a:rPr>
              <a:t>условий обучения установленным требованиям</a:t>
            </a:r>
          </a:p>
        </p:txBody>
      </p:sp>
      <p:sp>
        <p:nvSpPr>
          <p:cNvPr id="9" name="Прямоугольник с одним вырезанным углом 8"/>
          <p:cNvSpPr/>
          <p:nvPr/>
        </p:nvSpPr>
        <p:spPr>
          <a:xfrm>
            <a:off x="3995936" y="4869160"/>
            <a:ext cx="3600400" cy="1512168"/>
          </a:xfrm>
          <a:prstGeom prst="snip1Rect">
            <a:avLst/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качество </a:t>
            </a:r>
            <a:r>
              <a:rPr lang="ru-RU" b="1" dirty="0">
                <a:solidFill>
                  <a:schemeClr val="tx1"/>
                </a:solidFill>
              </a:rPr>
              <a:t>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776261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1782763"/>
            <a:ext cx="8572500" cy="14287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cap="all" dirty="0" smtClean="0">
                <a:solidFill>
                  <a:srgbClr val="0066FF"/>
                </a:solidFill>
                <a:latin typeface="Arial Black" pitchFamily="34" charset="0"/>
              </a:rPr>
              <a:t>Спасибо за внимание!</a:t>
            </a:r>
            <a:endParaRPr lang="ru-RU" cap="all" dirty="0">
              <a:solidFill>
                <a:srgbClr val="0066FF"/>
              </a:solidFill>
              <a:latin typeface="Arial Black" pitchFamily="34" charset="0"/>
            </a:endParaRPr>
          </a:p>
        </p:txBody>
      </p:sp>
      <p:pic>
        <p:nvPicPr>
          <p:cNvPr id="24579" name="Picture 8" descr="J0076161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362700" y="115888"/>
            <a:ext cx="2781300" cy="205105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571500" y="3214688"/>
            <a:ext cx="8143875" cy="2062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2060"/>
                </a:solidFill>
              </a:rPr>
              <a:t>Контактные телефоны отдела надзора и контроля  в сфере образования Минобрнауки Камчатского края: </a:t>
            </a:r>
          </a:p>
          <a:p>
            <a:pPr>
              <a:defRPr/>
            </a:pPr>
            <a:r>
              <a:rPr lang="ru-RU" sz="3200" b="1" dirty="0">
                <a:solidFill>
                  <a:srgbClr val="002060"/>
                </a:solidFill>
              </a:rPr>
              <a:t>8 (4152) 42-10-76,  42-07-26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57688" y="5572125"/>
            <a:ext cx="45720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Адрес электронной почты: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OreshkoEK@kamgov.ru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49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Государственная регламентация образовательной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4055359410"/>
              </p:ext>
            </p:extLst>
          </p:nvPr>
        </p:nvGraphicFramePr>
        <p:xfrm>
          <a:off x="899592" y="2276872"/>
          <a:ext cx="7704856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0845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090843498"/>
              </p:ext>
            </p:extLst>
          </p:nvPr>
        </p:nvGraphicFramePr>
        <p:xfrm>
          <a:off x="251520" y="1628800"/>
          <a:ext cx="8712968" cy="456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920880" cy="158417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 в подходах </a:t>
            </a:r>
            <a:r>
              <a:rPr lang="ru-RU" sz="3100" b="1" dirty="0">
                <a:latin typeface="Arial" panose="020B0604020202020204" pitchFamily="34" charset="0"/>
                <a:cs typeface="Arial" panose="020B0604020202020204" pitchFamily="34" charset="0"/>
              </a:rPr>
              <a:t>при осуществлении федерального государственного контроля качества образования </a:t>
            </a:r>
            <a:r>
              <a:rPr lang="ru-RU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1800" b="1" dirty="0" smtClean="0"/>
              <a:t>(</a:t>
            </a:r>
            <a:r>
              <a:rPr lang="ru-RU" sz="1600" b="1" dirty="0" smtClean="0"/>
              <a:t>Федеральной закон  </a:t>
            </a:r>
            <a:r>
              <a:rPr lang="ru-RU" sz="1600" b="1" dirty="0"/>
              <a:t>от 31.12.2014 № </a:t>
            </a:r>
            <a:r>
              <a:rPr lang="ru-RU" sz="1600" b="1" dirty="0" smtClean="0"/>
              <a:t>500-ФЗ) </a:t>
            </a:r>
            <a:r>
              <a:rPr lang="ru-RU" sz="1800" b="1" dirty="0" smtClean="0"/>
              <a:t> 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2832522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218128101"/>
              </p:ext>
            </p:extLst>
          </p:nvPr>
        </p:nvGraphicFramePr>
        <p:xfrm>
          <a:off x="3419872" y="2867840"/>
          <a:ext cx="5502238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Лицензирование образовательной деятельности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2179999"/>
            <a:ext cx="3024336" cy="136815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175 заявлений  в 2015 году,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 35 % больше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чем в 2014 г.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2864075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/>
              <a:t>сроки предоставления данной государственной услуги</a:t>
            </a:r>
          </a:p>
        </p:txBody>
      </p:sp>
    </p:spTree>
    <p:extLst>
      <p:ext uri="{BB962C8B-B14F-4D97-AF65-F5344CB8AC3E}">
        <p14:creationId xmlns:p14="http://schemas.microsoft.com/office/powerpoint/2010/main" val="2098583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Доля образовательных организаций,   переоформивших лицензии (ч. 9 ст.108 № 273-ФЗ</a:t>
            </a:r>
            <a:r>
              <a:rPr lang="ru-RU" sz="3000" b="1" dirty="0" smtClean="0"/>
              <a:t>)</a:t>
            </a:r>
            <a:endParaRPr lang="ru-RU" sz="30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2127276"/>
              </p:ext>
            </p:extLst>
          </p:nvPr>
        </p:nvGraphicFramePr>
        <p:xfrm>
          <a:off x="755576" y="1628800"/>
          <a:ext cx="7762016" cy="4900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3368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Государственная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аккредитация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512655"/>
              </p:ext>
            </p:extLst>
          </p:nvPr>
        </p:nvGraphicFramePr>
        <p:xfrm>
          <a:off x="179512" y="2204864"/>
          <a:ext cx="446449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585700966"/>
              </p:ext>
            </p:extLst>
          </p:nvPr>
        </p:nvGraphicFramePr>
        <p:xfrm>
          <a:off x="4359997" y="908720"/>
          <a:ext cx="475252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10085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507288" cy="129614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Отказано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в государственной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аккредитации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04864"/>
            <a:ext cx="8352928" cy="432048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  <a:buClr>
                <a:schemeClr val="accent3"/>
              </a:buClr>
              <a:buFont typeface="Wingdings" pitchFamily="2" charset="2"/>
              <a:buChar char="q"/>
            </a:pPr>
            <a:r>
              <a:rPr lang="ru-RU" sz="3600" b="1" dirty="0" smtClean="0"/>
              <a:t> </a:t>
            </a:r>
            <a:r>
              <a:rPr lang="ru-RU" sz="3600" b="1" dirty="0" err="1" smtClean="0"/>
              <a:t>Среднепахачинской</a:t>
            </a:r>
            <a:r>
              <a:rPr lang="ru-RU" sz="3600" b="1" dirty="0" smtClean="0"/>
              <a:t> </a:t>
            </a:r>
            <a:r>
              <a:rPr lang="ru-RU" sz="3600" b="1" dirty="0"/>
              <a:t>СОШ (2015</a:t>
            </a:r>
            <a:r>
              <a:rPr lang="ru-RU" sz="3600" b="1" dirty="0" smtClean="0"/>
              <a:t>) </a:t>
            </a:r>
            <a:r>
              <a:rPr lang="ru-RU" sz="2900" dirty="0" smtClean="0"/>
              <a:t> </a:t>
            </a:r>
            <a:endParaRPr lang="ru-RU" sz="2900" b="1" dirty="0"/>
          </a:p>
          <a:p>
            <a:pPr>
              <a:lnSpc>
                <a:spcPct val="200000"/>
              </a:lnSpc>
              <a:buClr>
                <a:schemeClr val="accent3"/>
              </a:buClr>
              <a:buFont typeface="Wingdings" pitchFamily="2" charset="2"/>
              <a:buChar char="q"/>
            </a:pPr>
            <a:r>
              <a:rPr lang="ru-RU" sz="3700" b="1" dirty="0" smtClean="0"/>
              <a:t> </a:t>
            </a:r>
            <a:r>
              <a:rPr lang="ru-RU" sz="3700" b="1" dirty="0" err="1" smtClean="0"/>
              <a:t>Таловской</a:t>
            </a:r>
            <a:r>
              <a:rPr lang="ru-RU" sz="3700" b="1" dirty="0" smtClean="0"/>
              <a:t> </a:t>
            </a:r>
            <a:r>
              <a:rPr lang="ru-RU" sz="3700" b="1" dirty="0"/>
              <a:t>СОШ (2014) </a:t>
            </a:r>
            <a:r>
              <a:rPr lang="ru-RU" sz="2900" dirty="0" smtClean="0"/>
              <a:t> </a:t>
            </a:r>
            <a:endParaRPr lang="ru-RU" sz="2900" b="1" dirty="0" smtClean="0"/>
          </a:p>
          <a:p>
            <a:pPr>
              <a:lnSpc>
                <a:spcPct val="200000"/>
              </a:lnSpc>
              <a:buClr>
                <a:schemeClr val="accent3"/>
              </a:buClr>
              <a:buFont typeface="Wingdings" pitchFamily="2" charset="2"/>
              <a:buChar char="q"/>
            </a:pPr>
            <a:r>
              <a:rPr lang="ru-RU" b="1" dirty="0" smtClean="0"/>
              <a:t> </a:t>
            </a:r>
            <a:r>
              <a:rPr lang="ru-RU" b="1" dirty="0" err="1" smtClean="0"/>
              <a:t>Ильпырской</a:t>
            </a:r>
            <a:r>
              <a:rPr lang="ru-RU" b="1" dirty="0" smtClean="0"/>
              <a:t> </a:t>
            </a:r>
            <a:r>
              <a:rPr lang="ru-RU" b="1" dirty="0"/>
              <a:t>ООШ (2013г.) </a:t>
            </a:r>
            <a:r>
              <a:rPr lang="ru-RU" sz="2900" dirty="0" smtClean="0"/>
              <a:t> </a:t>
            </a:r>
            <a:endParaRPr lang="ru-RU" sz="2800" b="1" dirty="0"/>
          </a:p>
          <a:p>
            <a:pPr>
              <a:lnSpc>
                <a:spcPct val="200000"/>
              </a:lnSpc>
              <a:buClr>
                <a:schemeClr val="accent3"/>
              </a:buClr>
              <a:buFont typeface="Wingdings" pitchFamily="2" charset="2"/>
              <a:buChar char="q"/>
            </a:pPr>
            <a:r>
              <a:rPr lang="ru-RU" sz="3600" b="1" dirty="0" smtClean="0"/>
              <a:t> </a:t>
            </a:r>
            <a:r>
              <a:rPr lang="ru-RU" sz="3600" b="1" dirty="0" err="1" smtClean="0"/>
              <a:t>Воямпольской</a:t>
            </a:r>
            <a:r>
              <a:rPr lang="ru-RU" sz="3600" b="1" dirty="0" smtClean="0"/>
              <a:t> </a:t>
            </a:r>
            <a:r>
              <a:rPr lang="ru-RU" sz="3600" b="1" dirty="0"/>
              <a:t>СОШ (2014</a:t>
            </a:r>
            <a:r>
              <a:rPr lang="ru-RU" sz="3600" b="1" dirty="0" smtClean="0"/>
              <a:t>)</a:t>
            </a:r>
            <a:r>
              <a:rPr lang="ru-RU" sz="3600" dirty="0"/>
              <a:t> </a:t>
            </a:r>
            <a:r>
              <a:rPr lang="ru-RU" sz="2900" dirty="0" smtClean="0"/>
              <a:t> </a:t>
            </a:r>
            <a:endParaRPr lang="ru-RU" sz="2900" b="1" dirty="0"/>
          </a:p>
        </p:txBody>
      </p:sp>
    </p:spTree>
    <p:extLst>
      <p:ext uri="{BB962C8B-B14F-4D97-AF65-F5344CB8AC3E}">
        <p14:creationId xmlns:p14="http://schemas.microsoft.com/office/powerpoint/2010/main" val="1034909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301608" cy="144016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Доля образовательных организаций, переоформивших  свидетельство </a:t>
            </a:r>
            <a:r>
              <a:rPr lang="ru-RU" sz="3100" b="1" dirty="0">
                <a:latin typeface="Arial" panose="020B0604020202020204" pitchFamily="34" charset="0"/>
                <a:cs typeface="Arial" panose="020B0604020202020204" pitchFamily="34" charset="0"/>
              </a:rPr>
              <a:t>о государственной аккредитации </a:t>
            </a:r>
            <a:r>
              <a:rPr lang="ru-RU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200" b="1" dirty="0" smtClean="0"/>
              <a:t>(</a:t>
            </a:r>
            <a:r>
              <a:rPr lang="ru-RU" sz="3200" b="1" dirty="0"/>
              <a:t>ч. 9 ст.108 № 273-ФЗ)</a:t>
            </a:r>
            <a:endParaRPr lang="ru-RU" sz="31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5158402"/>
              </p:ext>
            </p:extLst>
          </p:nvPr>
        </p:nvGraphicFramePr>
        <p:xfrm>
          <a:off x="1187624" y="2060848"/>
          <a:ext cx="712879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2026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Блок-схема: несколько документов 11"/>
          <p:cNvSpPr/>
          <p:nvPr/>
        </p:nvSpPr>
        <p:spPr>
          <a:xfrm>
            <a:off x="6486413" y="3356992"/>
            <a:ext cx="2471363" cy="1537278"/>
          </a:xfrm>
          <a:prstGeom prst="flowChartMultidocumen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14 органов местного самоуправления муниципальных </a:t>
            </a:r>
            <a:r>
              <a:rPr lang="ru-RU" sz="1400" b="1" dirty="0" smtClean="0">
                <a:solidFill>
                  <a:schemeClr val="tx1"/>
                </a:solidFill>
              </a:rPr>
              <a:t>районов и городских округов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pPr lvl="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оля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образовательных организаций, в отношении которых Министерством реализуются плановые проверочные мероприятия</a:t>
            </a:r>
          </a:p>
        </p:txBody>
      </p:sp>
      <p:sp>
        <p:nvSpPr>
          <p:cNvPr id="7" name="Цилиндр 6"/>
          <p:cNvSpPr/>
          <p:nvPr/>
        </p:nvSpPr>
        <p:spPr>
          <a:xfrm>
            <a:off x="1007603" y="3128392"/>
            <a:ext cx="1080120" cy="2232248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20 %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Цилиндр 7"/>
          <p:cNvSpPr/>
          <p:nvPr/>
        </p:nvSpPr>
        <p:spPr>
          <a:xfrm>
            <a:off x="2951820" y="2557325"/>
            <a:ext cx="1800200" cy="2736304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30 %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1291" y="544105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2013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25548" y="544105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2015</a:t>
            </a:r>
            <a:endParaRPr lang="ru-RU" dirty="0"/>
          </a:p>
        </p:txBody>
      </p:sp>
      <p:sp>
        <p:nvSpPr>
          <p:cNvPr id="11" name="Блок-схема: несколько документов 10"/>
          <p:cNvSpPr/>
          <p:nvPr/>
        </p:nvSpPr>
        <p:spPr>
          <a:xfrm>
            <a:off x="5686648" y="1772816"/>
            <a:ext cx="2843808" cy="1903257"/>
          </a:xfrm>
          <a:prstGeom prst="flowChartMultidocument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</a:rPr>
              <a:t>395 организаций, осуществляющих образовательную деятельность на территории </a:t>
            </a:r>
            <a:r>
              <a:rPr lang="ru-RU" sz="1400" b="1" dirty="0" smtClean="0">
                <a:solidFill>
                  <a:schemeClr val="tx1"/>
                </a:solidFill>
              </a:rPr>
              <a:t>края  </a:t>
            </a:r>
          </a:p>
        </p:txBody>
      </p:sp>
    </p:spTree>
    <p:extLst>
      <p:ext uri="{BB962C8B-B14F-4D97-AF65-F5344CB8AC3E}">
        <p14:creationId xmlns:p14="http://schemas.microsoft.com/office/powerpoint/2010/main" val="6630139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582</TotalTime>
  <Words>419</Words>
  <Application>Microsoft Office PowerPoint</Application>
  <PresentationFormat>Экран (4:3)</PresentationFormat>
  <Paragraphs>96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КОЛЛЕГИЯ МИНИСТЕРСТВА ОБРАЗОВАНИЯ И НАУКИ КАМЧАТСКОГО КРАЯ     «Об итогах контрольно-надзорной деятельности в сфере образования в 2015 году и основных задачах на 2016 год» </vt:lpstr>
      <vt:lpstr>Государственная регламентация образовательной деятельности </vt:lpstr>
      <vt:lpstr>Изменения в подходах при осуществлении федерального государственного контроля качества образования   (Федеральной закон  от 31.12.2014 № 500-ФЗ)  </vt:lpstr>
      <vt:lpstr>Лицензирование образовательной деятельности</vt:lpstr>
      <vt:lpstr>Доля образовательных организаций,   переоформивших лицензии (ч. 9 ст.108 № 273-ФЗ)</vt:lpstr>
      <vt:lpstr>Государственная аккредитация</vt:lpstr>
      <vt:lpstr>Отказано в государственной аккредитации</vt:lpstr>
      <vt:lpstr>Доля образовательных организаций, переоформивших  свидетельство о государственной аккредитации   (ч. 9 ст.108 № 273-ФЗ)</vt:lpstr>
      <vt:lpstr>Доля образовательных организаций, в отношении которых Министерством реализуются плановые проверочные мероприятия</vt:lpstr>
      <vt:lpstr>Общее количество проверок</vt:lpstr>
      <vt:lpstr>Доля внеплановых проверок   </vt:lpstr>
      <vt:lpstr>Доля образовательных организаций, в которых  выявлены нарушения  ( по результатам проверок)</vt:lpstr>
      <vt:lpstr>Снижение количества дел об административных правонарушениях, возбужденных по итогам плановых и внеплановых проверок</vt:lpstr>
      <vt:lpstr>Правоприменительная практика </vt:lpstr>
      <vt:lpstr>Приоритет  - меры профилактического, превентивного характера </vt:lpstr>
      <vt:lpstr>Характер обращений граждан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Полномочия Российской Федерации в области образования, переданные для осуществления органам государственной власти субъектов РФ</dc:title>
  <dc:creator>Мошкина Ольга Георгиевна</dc:creator>
  <cp:lastModifiedBy>Орешко Евгения Константиновна</cp:lastModifiedBy>
  <cp:revision>69</cp:revision>
  <dcterms:created xsi:type="dcterms:W3CDTF">2015-12-21T02:31:46Z</dcterms:created>
  <dcterms:modified xsi:type="dcterms:W3CDTF">2015-12-22T21:21:36Z</dcterms:modified>
</cp:coreProperties>
</file>