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302" r:id="rId6"/>
    <p:sldId id="277" r:id="rId7"/>
    <p:sldId id="278" r:id="rId8"/>
    <p:sldId id="270" r:id="rId9"/>
    <p:sldId id="303" r:id="rId10"/>
    <p:sldId id="280" r:id="rId11"/>
    <p:sldId id="305" r:id="rId12"/>
    <p:sldId id="304" r:id="rId13"/>
    <p:sldId id="306" r:id="rId14"/>
    <p:sldId id="286" r:id="rId15"/>
    <p:sldId id="310" r:id="rId16"/>
    <p:sldId id="317" r:id="rId17"/>
    <p:sldId id="307" r:id="rId18"/>
    <p:sldId id="289" r:id="rId19"/>
    <p:sldId id="311" r:id="rId20"/>
    <p:sldId id="316" r:id="rId21"/>
    <p:sldId id="309" r:id="rId22"/>
    <p:sldId id="293" r:id="rId23"/>
    <p:sldId id="312" r:id="rId24"/>
    <p:sldId id="315" r:id="rId25"/>
    <p:sldId id="308" r:id="rId26"/>
    <p:sldId id="296" r:id="rId27"/>
    <p:sldId id="313" r:id="rId28"/>
    <p:sldId id="314" r:id="rId29"/>
    <p:sldId id="301" r:id="rId30"/>
    <p:sldId id="318" r:id="rId31"/>
    <p:sldId id="27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4" d="100"/>
          <a:sy n="84" d="100"/>
        </p:scale>
        <p:origin x="69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DE06-6DF1-4F09-B985-E353303B715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6C665-1DDB-4D9C-A3B9-52E15B169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6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6C665-1DDB-4D9C-A3B9-52E15B16948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55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69006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4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98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60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31893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2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82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452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119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F0D649D-F9DB-480E-A687-711E4240285E}" type="datetimeFigureOut">
              <a:rPr lang="ru-RU" smtClean="0"/>
              <a:pPr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8B61A6AA-DE98-4165-B4DD-742844C9E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2958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проведения независимой оценки качества условий оказания услуг дошкольными образовательными организациями Камчатского края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86380" y="578645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Организация-оператор: </a:t>
            </a:r>
          </a:p>
          <a:p>
            <a:pPr algn="r"/>
            <a:r>
              <a:rPr lang="ru-RU" dirty="0"/>
              <a:t>ООО «Эмпирика»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9676" y="33265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рейтинга по показателю, характеризующему открытость и доступность информации об организации </a:t>
            </a:r>
          </a:p>
          <a:p>
            <a:endParaRPr lang="ru-RU" dirty="0"/>
          </a:p>
        </p:txBody>
      </p:sp>
      <p:pic>
        <p:nvPicPr>
          <p:cNvPr id="2052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530" y="0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D725A89-A48C-4F62-AEF1-2963D0FEAC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570280"/>
              </p:ext>
            </p:extLst>
          </p:nvPr>
        </p:nvGraphicFramePr>
        <p:xfrm>
          <a:off x="941674" y="1844824"/>
          <a:ext cx="7590766" cy="4022579"/>
        </p:xfrm>
        <a:graphic>
          <a:graphicData uri="http://schemas.openxmlformats.org/drawingml/2006/table">
            <a:tbl>
              <a:tblPr/>
              <a:tblGrid>
                <a:gridCol w="461974">
                  <a:extLst>
                    <a:ext uri="{9D8B030D-6E8A-4147-A177-3AD203B41FA5}">
                      <a16:colId xmlns:a16="http://schemas.microsoft.com/office/drawing/2014/main" val="146610151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48096583"/>
                    </a:ext>
                  </a:extLst>
                </a:gridCol>
                <a:gridCol w="3252489">
                  <a:extLst>
                    <a:ext uri="{9D8B030D-6E8A-4147-A177-3AD203B41FA5}">
                      <a16:colId xmlns:a16="http://schemas.microsoft.com/office/drawing/2014/main" val="229413525"/>
                    </a:ext>
                  </a:extLst>
                </a:gridCol>
                <a:gridCol w="1067991">
                  <a:extLst>
                    <a:ext uri="{9D8B030D-6E8A-4147-A177-3AD203B41FA5}">
                      <a16:colId xmlns:a16="http://schemas.microsoft.com/office/drawing/2014/main" val="2004956842"/>
                    </a:ext>
                  </a:extLst>
                </a:gridCol>
              </a:tblGrid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 балл по критерию 1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87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МАДОУ  «Центр развития ребенка - детский сад № 39»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710351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18 общеразвивающего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646865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5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424464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Соболевский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МДОКУ «Детский сад «Солнышко»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147186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4 «Малыш»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40856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МАДОУ  «Детский сад № 51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673419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сад» с.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285905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МАДОУ  «Детский сад № 11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685591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44»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880434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10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426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097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4457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40466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рейтинга по показателю, характеризующему открытость и доступность информации об организации 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E08EF40C-4155-45C3-AD99-8644CA1AC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469842"/>
              </p:ext>
            </p:extLst>
          </p:nvPr>
        </p:nvGraphicFramePr>
        <p:xfrm>
          <a:off x="827584" y="1844824"/>
          <a:ext cx="7776865" cy="4033337"/>
        </p:xfrm>
        <a:graphic>
          <a:graphicData uri="http://schemas.openxmlformats.org/drawingml/2006/table">
            <a:tbl>
              <a:tblPr/>
              <a:tblGrid>
                <a:gridCol w="479392">
                  <a:extLst>
                    <a:ext uri="{9D8B030D-6E8A-4147-A177-3AD203B41FA5}">
                      <a16:colId xmlns:a16="http://schemas.microsoft.com/office/drawing/2014/main" val="2361206926"/>
                    </a:ext>
                  </a:extLst>
                </a:gridCol>
                <a:gridCol w="2812039">
                  <a:extLst>
                    <a:ext uri="{9D8B030D-6E8A-4147-A177-3AD203B41FA5}">
                      <a16:colId xmlns:a16="http://schemas.microsoft.com/office/drawing/2014/main" val="1759704383"/>
                    </a:ext>
                  </a:extLst>
                </a:gridCol>
                <a:gridCol w="3251420">
                  <a:extLst>
                    <a:ext uri="{9D8B030D-6E8A-4147-A177-3AD203B41FA5}">
                      <a16:colId xmlns:a16="http://schemas.microsoft.com/office/drawing/2014/main" val="2473782544"/>
                    </a:ext>
                  </a:extLst>
                </a:gridCol>
                <a:gridCol w="1234014">
                  <a:extLst>
                    <a:ext uri="{9D8B030D-6E8A-4147-A177-3AD203B41FA5}">
                      <a16:colId xmlns:a16="http://schemas.microsoft.com/office/drawing/2014/main" val="2794646305"/>
                    </a:ext>
                  </a:extLst>
                </a:gridCol>
              </a:tblGrid>
              <a:tr h="3676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по критерию 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753507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«Тигильский детский сад «Каюмка»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430978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«Брусничка»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17957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27 «Почемучка»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152763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Быстринский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«Родничок»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93,9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91505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26 «Росинка»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93,8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38189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2965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31 «Солнышко»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92,9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484653"/>
                  </a:ext>
                </a:extLst>
              </a:tr>
              <a:tr h="5198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«Ромашка» комбинированного вида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5663731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Лесновский детский сад «Буратино»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89,7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655093"/>
                  </a:ext>
                </a:extLst>
              </a:tr>
              <a:tr h="34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21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494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повышения показателей информационной открытости образовательных учреждений необходимо устранить выявленные недостатки информационных стендов и официальных сайтов организаций.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обеспечить размещение и поддержание на качественном уровне информации о деятельности организаций на официальных сайтах организаций в сети «Интернет» и информационных стендах организаций;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деятельность по совершенствованию навигации и поисковой системы на официальных сайтах организаций, удобных и доступных для получателей услуг;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наличие и работоспособность на официальных сайтах организаций средств обратной связи с получателями услуг и их законными представителями работой вкладок «Обратная связь», «Часто задаваемые вопросы», «Анкета участникам образовательных отношений».</a:t>
            </a:r>
          </a:p>
        </p:txBody>
      </p:sp>
    </p:spTree>
    <p:extLst>
      <p:ext uri="{BB962C8B-B14F-4D97-AF65-F5344CB8AC3E}">
        <p14:creationId xmlns:p14="http://schemas.microsoft.com/office/powerpoint/2010/main" val="3078932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характеризующий комфортности условий</a:t>
            </a:r>
          </a:p>
          <a:p>
            <a:pPr algn="ctr"/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предоставления услуг состоит из 3 критериев: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 организации социальной сферы комфортных условий предоставления услуг;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ожидания предоставления услуги (в ОО рассчитывается как среднее арифметическое между показателями 2.1 и 2.3);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удовлетворенных комфортностью предоставления услуг организацией.</a:t>
            </a:r>
          </a:p>
        </p:txBody>
      </p:sp>
    </p:spTree>
    <p:extLst>
      <p:ext uri="{BB962C8B-B14F-4D97-AF65-F5344CB8AC3E}">
        <p14:creationId xmlns:p14="http://schemas.microsoft.com/office/powerpoint/2010/main" val="4099918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16" y="404663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рейтинга по комфортности условий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предоставления услуг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5189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1C2D43F-3C6B-4345-B49B-1CAF821AB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9718"/>
              </p:ext>
            </p:extLst>
          </p:nvPr>
        </p:nvGraphicFramePr>
        <p:xfrm>
          <a:off x="683568" y="1628800"/>
          <a:ext cx="8208912" cy="3752956"/>
        </p:xfrm>
        <a:graphic>
          <a:graphicData uri="http://schemas.openxmlformats.org/drawingml/2006/table">
            <a:tbl>
              <a:tblPr/>
              <a:tblGrid>
                <a:gridCol w="369771">
                  <a:extLst>
                    <a:ext uri="{9D8B030D-6E8A-4147-A177-3AD203B41FA5}">
                      <a16:colId xmlns:a16="http://schemas.microsoft.com/office/drawing/2014/main" val="3095716159"/>
                    </a:ext>
                  </a:extLst>
                </a:gridCol>
                <a:gridCol w="2958166">
                  <a:extLst>
                    <a:ext uri="{9D8B030D-6E8A-4147-A177-3AD203B41FA5}">
                      <a16:colId xmlns:a16="http://schemas.microsoft.com/office/drawing/2014/main" val="4137478868"/>
                    </a:ext>
                  </a:extLst>
                </a:gridCol>
                <a:gridCol w="3327937">
                  <a:extLst>
                    <a:ext uri="{9D8B030D-6E8A-4147-A177-3AD203B41FA5}">
                      <a16:colId xmlns:a16="http://schemas.microsoft.com/office/drawing/2014/main" val="2184072795"/>
                    </a:ext>
                  </a:extLst>
                </a:gridCol>
                <a:gridCol w="1553038">
                  <a:extLst>
                    <a:ext uri="{9D8B030D-6E8A-4147-A177-3AD203B41FA5}">
                      <a16:colId xmlns:a16="http://schemas.microsoft.com/office/drawing/2014/main" val="4090710767"/>
                    </a:ext>
                  </a:extLst>
                </a:gridCol>
              </a:tblGrid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 балл по критерию 2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007089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МАДОУ  «Детский сад № 12 «Улыбка»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pPr algn="ctr" fontAlgn="b"/>
                      <a:r>
                        <a:rPr lang="en-US" sz="5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80633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28 «Рябинушка»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983243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5 комбинированного вида»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435655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37 комбинированного вида»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036887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№ 40 комбинированного вида»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367617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Карагинский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сад» с. Ивашка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692946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Карагинский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сад» с. Тымлат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903474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Мильковский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«Детский сад «Ручеёк»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599625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МКДОУ  детский сад «Ягодка» 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268694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МКДОУ  детский сад «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Северяночка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388245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МКДОУ  детский сад «Снежинка» 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963036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МКДОУ  детский сад «Солнышко» 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56748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Седанкинский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детский сад «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Эльгай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941956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Лесновский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детский сад «Буратино»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511572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-Большерецкий муниципальный район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детский сад «Березка» комбинированного вида 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84219"/>
                  </a:ext>
                </a:extLst>
              </a:tr>
              <a:tr h="2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5198" marR="5198" marT="51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Усть-Камчатский муниципальный округ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МБДОУ  № 8 детский сад «Ромашка»</a:t>
                      </a:r>
                    </a:p>
                  </a:txBody>
                  <a:tcPr marL="5198" marR="5198" marT="5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748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430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рейтинга по комфортности условий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предоставления услуг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44" y="221251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008EC27-3273-4F67-A470-439697A91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597505"/>
              </p:ext>
            </p:extLst>
          </p:nvPr>
        </p:nvGraphicFramePr>
        <p:xfrm>
          <a:off x="899592" y="2280579"/>
          <a:ext cx="7848870" cy="3597582"/>
        </p:xfrm>
        <a:graphic>
          <a:graphicData uri="http://schemas.openxmlformats.org/drawingml/2006/table">
            <a:tbl>
              <a:tblPr/>
              <a:tblGrid>
                <a:gridCol w="461697">
                  <a:extLst>
                    <a:ext uri="{9D8B030D-6E8A-4147-A177-3AD203B41FA5}">
                      <a16:colId xmlns:a16="http://schemas.microsoft.com/office/drawing/2014/main" val="867971595"/>
                    </a:ext>
                  </a:extLst>
                </a:gridCol>
                <a:gridCol w="2598570">
                  <a:extLst>
                    <a:ext uri="{9D8B030D-6E8A-4147-A177-3AD203B41FA5}">
                      <a16:colId xmlns:a16="http://schemas.microsoft.com/office/drawing/2014/main" val="3726660871"/>
                    </a:ext>
                  </a:extLst>
                </a:gridCol>
                <a:gridCol w="3480459">
                  <a:extLst>
                    <a:ext uri="{9D8B030D-6E8A-4147-A177-3AD203B41FA5}">
                      <a16:colId xmlns:a16="http://schemas.microsoft.com/office/drawing/2014/main" val="99063209"/>
                    </a:ext>
                  </a:extLst>
                </a:gridCol>
                <a:gridCol w="1308144">
                  <a:extLst>
                    <a:ext uri="{9D8B030D-6E8A-4147-A177-3AD203B41FA5}">
                      <a16:colId xmlns:a16="http://schemas.microsoft.com/office/drawing/2014/main" val="3422290577"/>
                    </a:ext>
                  </a:extLst>
                </a:gridCol>
              </a:tblGrid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по критерию 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89539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12 присмотра и оздоровления»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95,7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628690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1» п. Оссора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051423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5137962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7 комбинированного вида»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349779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Соболевский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МДОКУ «Детский сад «Чайка»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93,8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12544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31 «Солнышко»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02182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Алеутский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«Никольский детский сад»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03672"/>
                  </a:ext>
                </a:extLst>
              </a:tr>
              <a:tr h="4636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«Ромашка» комбинированного вида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87,9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6928064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40803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«Тигильский детский сад «Каюмка»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80,9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271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746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16832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повышения показателей комфортности необходимо </a:t>
            </a:r>
          </a:p>
          <a:p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предпринять меры по устранению выявленных недостатков:  продолжить совершенствовать материально-техническую базу организаций по обеспечению комфортности услуг, обратив особое внимание на продолжение своевременных реконструкций, капитальных и косметических ремонтных работ помещений организаций; продолжение работы по ремонту и оборудованию санитарно-гигиенических помещений и обеспечение комфортности их использования (чистота помещений, наличие мыла, туалетной бумаги, бумажных полотенец или электросушилок, устранение специфических запахов и др.).</a:t>
            </a:r>
          </a:p>
        </p:txBody>
      </p:sp>
    </p:spTree>
    <p:extLst>
      <p:ext uri="{BB962C8B-B14F-4D97-AF65-F5344CB8AC3E}">
        <p14:creationId xmlns:p14="http://schemas.microsoft.com/office/powerpoint/2010/main" val="4091973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характеризующий доступности для лиц с инвалидностью и ограниченными возможностями здоровья состоит из 3 критериев: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помещений организации социальной сферы и прилегающей к ней территории с учетом доступности для инвалидов;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 организации социальной сферы условий доступности, позволяющих инвалидам получать услуги наравне с другими;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удовлетворенных доступностью для инвалидов.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82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23301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рейтинга по доступности для лиц с инвалидностью и ограниченными возможностями здоровья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0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7BD118A-0AD8-4FDE-B0EB-37DF8B5C2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297697"/>
              </p:ext>
            </p:extLst>
          </p:nvPr>
        </p:nvGraphicFramePr>
        <p:xfrm>
          <a:off x="755576" y="2285999"/>
          <a:ext cx="7920880" cy="3584123"/>
        </p:xfrm>
        <a:graphic>
          <a:graphicData uri="http://schemas.openxmlformats.org/drawingml/2006/table">
            <a:tbl>
              <a:tblPr/>
              <a:tblGrid>
                <a:gridCol w="464152">
                  <a:extLst>
                    <a:ext uri="{9D8B030D-6E8A-4147-A177-3AD203B41FA5}">
                      <a16:colId xmlns:a16="http://schemas.microsoft.com/office/drawing/2014/main" val="3520273352"/>
                    </a:ext>
                  </a:extLst>
                </a:gridCol>
                <a:gridCol w="2848216">
                  <a:extLst>
                    <a:ext uri="{9D8B030D-6E8A-4147-A177-3AD203B41FA5}">
                      <a16:colId xmlns:a16="http://schemas.microsoft.com/office/drawing/2014/main" val="1725874463"/>
                    </a:ext>
                  </a:extLst>
                </a:gridCol>
                <a:gridCol w="3494076">
                  <a:extLst>
                    <a:ext uri="{9D8B030D-6E8A-4147-A177-3AD203B41FA5}">
                      <a16:colId xmlns:a16="http://schemas.microsoft.com/office/drawing/2014/main" val="3448062756"/>
                    </a:ext>
                  </a:extLst>
                </a:gridCol>
                <a:gridCol w="1114436">
                  <a:extLst>
                    <a:ext uri="{9D8B030D-6E8A-4147-A177-3AD203B41FA5}">
                      <a16:colId xmlns:a16="http://schemas.microsoft.com/office/drawing/2014/main" val="659522113"/>
                    </a:ext>
                  </a:extLst>
                </a:gridCol>
              </a:tblGrid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3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028842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1 «Ласточка»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487901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1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326899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51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729989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3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62259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43 – Центр развития ребёнка»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91,0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816884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5»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90,7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134610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Тымлат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89,2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642242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37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88,0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684837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22 «Веселинка»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86,6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952154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№2»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341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545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6308" y="269393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рейтинга по доступности для лиц с инвалидностью и ограниченными возможностями здоровья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036" y="39188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81615BB-4645-4798-B4A1-C1C0DBF0C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851756"/>
              </p:ext>
            </p:extLst>
          </p:nvPr>
        </p:nvGraphicFramePr>
        <p:xfrm>
          <a:off x="755576" y="2285999"/>
          <a:ext cx="7848872" cy="3584123"/>
        </p:xfrm>
        <a:graphic>
          <a:graphicData uri="http://schemas.openxmlformats.org/drawingml/2006/table">
            <a:tbl>
              <a:tblPr/>
              <a:tblGrid>
                <a:gridCol w="576064">
                  <a:extLst>
                    <a:ext uri="{9D8B030D-6E8A-4147-A177-3AD203B41FA5}">
                      <a16:colId xmlns:a16="http://schemas.microsoft.com/office/drawing/2014/main" val="387033226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1467482066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156050429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650740503"/>
                    </a:ext>
                  </a:extLst>
                </a:gridCol>
              </a:tblGrid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3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058186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31 комбинированного вида»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569889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 детский сад «Солнышко» 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802550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Городской округ «поселок Палана»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№ 2 детский сад «Солнышко»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799144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38,4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713296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Соболевский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МДОКУ «Детский сад «Чайка»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38,4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692813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 городской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1» комбинированного вида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36,0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897240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Алеутский муниципальный округ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«Никольский детский сад»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767043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«Северяночка» 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208211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345088"/>
                  </a:ext>
                </a:extLst>
              </a:tr>
              <a:tr h="3255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«Манильский детский сад «Олешек»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20,8</a:t>
                      </a:r>
                    </a:p>
                  </a:txBody>
                  <a:tcPr marL="8263" marR="8263" marT="82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196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45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02359"/>
            <a:ext cx="77867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 обобщение информации о качестве условий оказания услуг дошкольными образовательными  организациями осуществлялись в соответствии с показателями, характеризующими общие критерии оценки условий качества оказания услуг:</a:t>
            </a:r>
          </a:p>
          <a:p>
            <a:pPr indent="4572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открытость и доступность информации об дошкольной образовательной организации;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комфортность условий в дошкольной образовательной организации;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доступность дошкольного образования для инвалидов;</a:t>
            </a:r>
          </a:p>
          <a:p>
            <a:pPr marL="457200" indent="-457200" algn="just">
              <a:buAutoNum type="arabicParenR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доброжелательность и вежливость работников дошкольной образовательной организации;</a:t>
            </a:r>
          </a:p>
          <a:p>
            <a:pPr marL="457200" indent="-457200" algn="just">
              <a:buAutoNum type="arabicParenR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удовлетворенность условиями созданными в дошкольной образовательной организации.</a:t>
            </a:r>
          </a:p>
          <a:p>
            <a:pPr indent="457200" algn="just"/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72816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повышения показателей доступности услуг для инвалидов необходимо оценить возможность (в т. ч. техническую), а также необходимость устранения выявленных недостатков </a:t>
            </a:r>
            <a:r>
              <a:rPr lang="ru-RU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оборудованности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организаций, с учетом наличия определенных категорий получателей услуг с ограниченными возможностями. </a:t>
            </a:r>
          </a:p>
          <a:p>
            <a:pPr algn="just"/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необходимо обратить на обеспечение для получателей услуг с инвалидностью по слуху и зрению дублирования звуковой и зрительной информации; дублирования надписей знаками, выполненными рельефно-точечным шрифтом Брайля; предоставления людям с инвалидностью по слуху (слуху и зрению) услуги сурдопереводчика (тифлосурдопереводчика).</a:t>
            </a:r>
          </a:p>
        </p:txBody>
      </p:sp>
    </p:spTree>
    <p:extLst>
      <p:ext uri="{BB962C8B-B14F-4D97-AF65-F5344CB8AC3E}">
        <p14:creationId xmlns:p14="http://schemas.microsoft.com/office/powerpoint/2010/main" val="2478907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482" y="1196752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характеризующий доброжелательности и вежливости работников учреждения состоит из 3-х критериев: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удовлетворенных доброжелательностью, вежливостью работников организации социальной сферы, обеспечивающих первичный контакт и информирование получателя услуги при непосредственном обращении в организацию социальной сферы;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удовлетворённых доброжелательностью, вежливостью работников организации социальной сферы, обеспечивающих непосредственное оказание услуги при обращении в организацию социальной сферы;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удовлетворённых доброжелательностью, вежливостью работников организации социальной сферы при использовании дистанционных форм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1520961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16" y="4046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рейтинга по доброжелательности и вежливости работников учреждения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5189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97134A1-E48B-45A1-A14C-DA65D630E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609241"/>
              </p:ext>
            </p:extLst>
          </p:nvPr>
        </p:nvGraphicFramePr>
        <p:xfrm>
          <a:off x="683568" y="1988840"/>
          <a:ext cx="7992888" cy="3738993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:a16="http://schemas.microsoft.com/office/drawing/2014/main" val="3675339568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23863521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112667334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77313921"/>
                    </a:ext>
                  </a:extLst>
                </a:gridCol>
              </a:tblGrid>
              <a:tr h="31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4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77276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12 «Улыбка»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b"/>
                      <a:r>
                        <a:rPr lang="en-US" sz="4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070603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28 «Рябинушка»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011754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36 «Ручеек»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364452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5 комбинированного вида»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291245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12 присмотра и оздоровления»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607373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37 комбинированного вида»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766469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1» п. Оссора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88893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Ивашка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16921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Тымлат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627354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Мильковский муниципальный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«Ручеёк»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48258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«Ягодка» 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00095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Северяночка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 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124491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 детский сад «Снежинка» 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28336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 детский сад «Солнышко» 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703635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563131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Городской округ «поселок Палана»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№ 2 детский сад «Солнышко»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309792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Седанкинский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детский сад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Эльгай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78176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Ковранский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детский сад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Ийаночх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802270"/>
                  </a:ext>
                </a:extLst>
              </a:tr>
              <a:tr h="166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Лесновский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детский сад «Буратино»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35314"/>
                  </a:ext>
                </a:extLst>
              </a:tr>
              <a:tr h="247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230" marR="4230" marT="42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«Березка» комбинированного вида </a:t>
                      </a:r>
                    </a:p>
                  </a:txBody>
                  <a:tcPr marL="4230" marR="4230" marT="4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37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139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16" y="4046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рейтинга по доброжелательности и вежливости работников учреждения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44" y="221251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B98B36C8-A8C1-4007-BB32-E0225B117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844750"/>
              </p:ext>
            </p:extLst>
          </p:nvPr>
        </p:nvGraphicFramePr>
        <p:xfrm>
          <a:off x="827584" y="2280579"/>
          <a:ext cx="7920880" cy="3597582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:a16="http://schemas.microsoft.com/office/drawing/2014/main" val="298108793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1060029871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33699813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128357735"/>
                    </a:ext>
                  </a:extLst>
                </a:gridCol>
              </a:tblGrid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92700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№2»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964158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№2 «Жемчужинка»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94,0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597402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№3 «Жар-птица»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171998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31 «Солнышко»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015665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Соболевский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МДОКУ «Детский сад «Чайка»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218003"/>
                  </a:ext>
                </a:extLst>
              </a:tr>
              <a:tr h="4636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«Ромашка» комбинированного вида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326941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Быстринский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«Родничок»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90,0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099751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«Тигильский детский сад «Каюмка»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358959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Алеутский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«Никольский детский сад»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349164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146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5801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28343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повышения уровня доброжелательности, вежливости работников организаций </a:t>
            </a:r>
          </a:p>
          <a:p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сохранять структуру доброжелательных и вежливых взаимоотношений в организациях, распространять пример бережного и чуткого служения в профессии, повышать уровень психологической стрессоустойчивости, нравственности и духовности работников организаций.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важно обеспечить соблюдение этических норм работниками организаций, осуществляющими первичный контакт и информирование получателей услуг при непосредственном обращении в организацию и ответственными за непосредственное оказание услуг.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расширять систему поддержки развития личностного и профессионального потенциала опытных и молодых работников организаций, постоянного материального и морального стимулирования и качественной их деятельности, проявления педагогическими работниками примера здорового образа жизни.</a:t>
            </a:r>
          </a:p>
        </p:txBody>
      </p:sp>
    </p:spTree>
    <p:extLst>
      <p:ext uri="{BB962C8B-B14F-4D97-AF65-F5344CB8AC3E}">
        <p14:creationId xmlns:p14="http://schemas.microsoft.com/office/powerpoint/2010/main" val="3988645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характеризующий удовлетворенности условиями </a:t>
            </a:r>
          </a:p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услуг состоит из 3 критериев: 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которые готовы рекомендовать организацию социальной сферы родственникам и знакомым;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удовлетворённых организационными условиями предоставления услуг;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удовлетворенных в целом условиями оказания услуг в организации социальной сферы.</a:t>
            </a:r>
          </a:p>
        </p:txBody>
      </p:sp>
    </p:spTree>
    <p:extLst>
      <p:ext uri="{BB962C8B-B14F-4D97-AF65-F5344CB8AC3E}">
        <p14:creationId xmlns:p14="http://schemas.microsoft.com/office/powerpoint/2010/main" val="4081509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16" y="4046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рейтинга по удовлетворенности условиями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услуг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5189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E80BD0D-BF87-435B-9F31-5560C3CC8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495192"/>
              </p:ext>
            </p:extLst>
          </p:nvPr>
        </p:nvGraphicFramePr>
        <p:xfrm>
          <a:off x="827584" y="2280579"/>
          <a:ext cx="7848872" cy="3597582"/>
        </p:xfrm>
        <a:graphic>
          <a:graphicData uri="http://schemas.openxmlformats.org/drawingml/2006/table">
            <a:tbl>
              <a:tblPr/>
              <a:tblGrid>
                <a:gridCol w="572521">
                  <a:extLst>
                    <a:ext uri="{9D8B030D-6E8A-4147-A177-3AD203B41FA5}">
                      <a16:colId xmlns:a16="http://schemas.microsoft.com/office/drawing/2014/main" val="2628435634"/>
                    </a:ext>
                  </a:extLst>
                </a:gridCol>
                <a:gridCol w="2667839">
                  <a:extLst>
                    <a:ext uri="{9D8B030D-6E8A-4147-A177-3AD203B41FA5}">
                      <a16:colId xmlns:a16="http://schemas.microsoft.com/office/drawing/2014/main" val="804589385"/>
                    </a:ext>
                  </a:extLst>
                </a:gridCol>
                <a:gridCol w="3185693">
                  <a:extLst>
                    <a:ext uri="{9D8B030D-6E8A-4147-A177-3AD203B41FA5}">
                      <a16:colId xmlns:a16="http://schemas.microsoft.com/office/drawing/2014/main" val="2202145723"/>
                    </a:ext>
                  </a:extLst>
                </a:gridCol>
                <a:gridCol w="1422819">
                  <a:extLst>
                    <a:ext uri="{9D8B030D-6E8A-4147-A177-3AD203B41FA5}">
                      <a16:colId xmlns:a16="http://schemas.microsoft.com/office/drawing/2014/main" val="725206521"/>
                    </a:ext>
                  </a:extLst>
                </a:gridCol>
              </a:tblGrid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178606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28 «Рябинушка»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b"/>
                      <a:r>
                        <a:rPr lang="en-US" sz="4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184088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5 комбинированного вида»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413110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37 комбинированного вида»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50937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Ивашка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884501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Тымлат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093884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Мильковский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«Ручеёк»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772054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«Северяночка»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948671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 детский сад «Снежинка»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5192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 детский сад «Солнышко» 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531284"/>
                  </a:ext>
                </a:extLst>
              </a:tr>
              <a:tr h="4636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«Березка» комбинированного вида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913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139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16" y="4046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рейтинга по удовлетворенности условиями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услуг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44" y="221251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1FF9956A-3C49-4059-B257-85C8EA49D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524448"/>
              </p:ext>
            </p:extLst>
          </p:nvPr>
        </p:nvGraphicFramePr>
        <p:xfrm>
          <a:off x="755576" y="2280579"/>
          <a:ext cx="8064896" cy="3597582"/>
        </p:xfrm>
        <a:graphic>
          <a:graphicData uri="http://schemas.openxmlformats.org/drawingml/2006/table">
            <a:tbl>
              <a:tblPr/>
              <a:tblGrid>
                <a:gridCol w="588278">
                  <a:extLst>
                    <a:ext uri="{9D8B030D-6E8A-4147-A177-3AD203B41FA5}">
                      <a16:colId xmlns:a16="http://schemas.microsoft.com/office/drawing/2014/main" val="2479144674"/>
                    </a:ext>
                  </a:extLst>
                </a:gridCol>
                <a:gridCol w="2508066">
                  <a:extLst>
                    <a:ext uri="{9D8B030D-6E8A-4147-A177-3AD203B41FA5}">
                      <a16:colId xmlns:a16="http://schemas.microsoft.com/office/drawing/2014/main" val="3259604733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23212884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995529980"/>
                    </a:ext>
                  </a:extLst>
                </a:gridCol>
              </a:tblGrid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 по критерию 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064914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городской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№2»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6376859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№3 «Жар-птица»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88,6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935509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«Родничок»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87,7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835307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«Манильский детский сад «Олешек»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363410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86,7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192505"/>
                  </a:ext>
                </a:extLst>
              </a:tr>
              <a:tr h="4636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«Ромашка» комбинированного вида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49308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031200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Карага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274053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Алеутский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«Никольский детский сад»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73,8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8358608"/>
                  </a:ext>
                </a:extLst>
              </a:tr>
              <a:tr h="3117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«Тигильский детский сад «Каюмка»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70,7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014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940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97839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повышения уровня удовлетворенности условиями оказания услуг </a:t>
            </a:r>
          </a:p>
          <a:p>
            <a:pPr algn="ctr"/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продолжить повышать профессиональные и личностные компетенции работников организаций по участию в управлении качеством, принятию решений по улучшению качества оказания услуг. </a:t>
            </a:r>
          </a:p>
        </p:txBody>
      </p:sp>
    </p:spTree>
    <p:extLst>
      <p:ext uri="{BB962C8B-B14F-4D97-AF65-F5344CB8AC3E}">
        <p14:creationId xmlns:p14="http://schemas.microsoft.com/office/powerpoint/2010/main" val="20804162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87018"/>
            <a:ext cx="4539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Лидеры итогового рейтинга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учреждениям</a:t>
            </a:r>
          </a:p>
        </p:txBody>
      </p:sp>
      <p:pic>
        <p:nvPicPr>
          <p:cNvPr id="4" name="Picture 4" descr="C:\Users\User\Desktop\1614515821_7-p-rost-na-belom-fon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5189"/>
            <a:ext cx="1584176" cy="1115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AA46BDB-A4F0-4DAD-BCCF-845F112A1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788364"/>
              </p:ext>
            </p:extLst>
          </p:nvPr>
        </p:nvGraphicFramePr>
        <p:xfrm>
          <a:off x="755576" y="1983739"/>
          <a:ext cx="8136904" cy="3679617"/>
        </p:xfrm>
        <a:graphic>
          <a:graphicData uri="http://schemas.openxmlformats.org/drawingml/2006/table">
            <a:tbl>
              <a:tblPr/>
              <a:tblGrid>
                <a:gridCol w="477064">
                  <a:extLst>
                    <a:ext uri="{9D8B030D-6E8A-4147-A177-3AD203B41FA5}">
                      <a16:colId xmlns:a16="http://schemas.microsoft.com/office/drawing/2014/main" val="3753263936"/>
                    </a:ext>
                  </a:extLst>
                </a:gridCol>
                <a:gridCol w="2925641">
                  <a:extLst>
                    <a:ext uri="{9D8B030D-6E8A-4147-A177-3AD203B41FA5}">
                      <a16:colId xmlns:a16="http://schemas.microsoft.com/office/drawing/2014/main" val="1175350559"/>
                    </a:ext>
                  </a:extLst>
                </a:gridCol>
                <a:gridCol w="3476678">
                  <a:extLst>
                    <a:ext uri="{9D8B030D-6E8A-4147-A177-3AD203B41FA5}">
                      <a16:colId xmlns:a16="http://schemas.microsoft.com/office/drawing/2014/main" val="2475692540"/>
                    </a:ext>
                  </a:extLst>
                </a:gridCol>
                <a:gridCol w="1257521">
                  <a:extLst>
                    <a:ext uri="{9D8B030D-6E8A-4147-A177-3AD203B41FA5}">
                      <a16:colId xmlns:a16="http://schemas.microsoft.com/office/drawing/2014/main" val="892986660"/>
                    </a:ext>
                  </a:extLst>
                </a:gridCol>
              </a:tblGrid>
              <a:tr h="245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по НОКО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847820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51 комбинированного вида»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397046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1 комбинированного вида»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040327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Карагинский муниципальный район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сад» с. Тымлат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97,7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87079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1 «Ласточка»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97,5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67443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43 – Центр развития ребёнка»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97,3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016303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37 комбинированного вида»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97,2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975194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Петропавловск-Камчатский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МАДОУ  «Детский сад № 3 комбинированного вида»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97,0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001558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Вилючинский городской округ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5»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96,5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033581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22 «Веселинка»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96,4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533555"/>
                  </a:ext>
                </a:extLst>
              </a:tr>
              <a:tr h="333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28 «Рябинушка»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94,5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08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4599" y="780992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процедуры независимой оценки качества условий оказания услуг дошкольными образовательными организациями от организаций была собрана различная информация.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наличии параметров комфортности предоставления услуг и доступности услуг для инвалидов, а также данные об информации, размещенной на информационных стендах в дошкольных образовательных организациях. </a:t>
            </a:r>
          </a:p>
          <a:p>
            <a:pPr algn="just">
              <a:buFontTx/>
              <a:buChar char="-"/>
            </a:pPr>
            <a:endParaRPr lang="ru-RU" sz="2000" dirty="0"/>
          </a:p>
        </p:txBody>
      </p:sp>
      <p:pic>
        <p:nvPicPr>
          <p:cNvPr id="1026" name="Picture 2" descr="C:\Users\User\Desktop\14070_b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99" y="3618616"/>
            <a:ext cx="3894714" cy="220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stendinformats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861" y="3618616"/>
            <a:ext cx="3448794" cy="243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1_2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44" y="221251"/>
            <a:ext cx="1726084" cy="110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51456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Аутсайдеры итогового рейтинга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учреждениям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6206AA4-FE34-476F-B61A-0E1FB0FF08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74897"/>
              </p:ext>
            </p:extLst>
          </p:nvPr>
        </p:nvGraphicFramePr>
        <p:xfrm>
          <a:off x="683568" y="2285999"/>
          <a:ext cx="8064896" cy="3674670"/>
        </p:xfrm>
        <a:graphic>
          <a:graphicData uri="http://schemas.openxmlformats.org/drawingml/2006/table">
            <a:tbl>
              <a:tblPr/>
              <a:tblGrid>
                <a:gridCol w="400309">
                  <a:extLst>
                    <a:ext uri="{9D8B030D-6E8A-4147-A177-3AD203B41FA5}">
                      <a16:colId xmlns:a16="http://schemas.microsoft.com/office/drawing/2014/main" val="638365692"/>
                    </a:ext>
                  </a:extLst>
                </a:gridCol>
                <a:gridCol w="2624027">
                  <a:extLst>
                    <a:ext uri="{9D8B030D-6E8A-4147-A177-3AD203B41FA5}">
                      <a16:colId xmlns:a16="http://schemas.microsoft.com/office/drawing/2014/main" val="103226743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346074533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259165277"/>
                    </a:ext>
                  </a:extLst>
                </a:gridCol>
              </a:tblGrid>
              <a:tr h="234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МР, МО, ГО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Итоговый балл по НОКО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691971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Северяночка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 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84,8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5737713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Быстринский муниципальный округ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«Родничок»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83,9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023257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Елизовский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«Детский сад № 31 «Солнышко»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83,5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213271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Олюторский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детский сад «Оленёнок» 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82,6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57508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Соболевский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МДОКУ «Детский сад «Чайка»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82,1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121686"/>
                  </a:ext>
                </a:extLst>
              </a:tr>
              <a:tr h="4746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Усть-Большерецкий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детский сад «Ромашка» комбинированного вида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82,0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582237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  муниципальный округ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Тигильский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детский сад «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Каюмка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80,0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713206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«Манильский детский сад «Олешек»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79,9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985090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Алеутский муниципальный округ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МБДОУ  «Никольский детский сад»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75,6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507636"/>
                  </a:ext>
                </a:extLst>
              </a:tr>
              <a:tr h="319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8099" marR="8099" marT="8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Пенжинский муниципальный район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МКДОУ  «Каменский детский сад «Теремок»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71,2</a:t>
                      </a:r>
                    </a:p>
                  </a:txBody>
                  <a:tcPr marL="8099" marR="8099" marT="8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274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2591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70384" y="1331476"/>
            <a:ext cx="835824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балл </a:t>
            </a: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отрасли составил</a:t>
            </a: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89,9 балла </a:t>
            </a: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241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проанализированы официальные сайты дошкольных образовательных  организаций. Сайты оценивались исполнителем на предмет соответствия действующему законодательству.</a:t>
            </a:r>
          </a:p>
        </p:txBody>
      </p:sp>
      <p:pic>
        <p:nvPicPr>
          <p:cNvPr id="2050" name="Picture 2" descr="C:\Users\User\Desktop\59df3bfc9e5777232ed30d35b6b1e70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05" y="2564904"/>
            <a:ext cx="6137566" cy="306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53" y="332656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получателей услуг, а также сбор информации об условиях оказания услуг в дошкольных образовательных организациях проходил частично удаленно в сети «Интернет» при помощи специализированного сервиса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Тестограф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50% дошкольных образовательных организаций был совершен личный визит независимого наблюдателя</a:t>
            </a:r>
          </a:p>
        </p:txBody>
      </p:sp>
      <p:pic>
        <p:nvPicPr>
          <p:cNvPr id="3074" name="Picture 2" descr="C:\Users\User\Desktop\obzor-servisa-testograf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93" y="2474671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62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60648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Исполнитель, руководствовался действующими нормативными правовыми актами, инструктивными и методическими документами, регламентирующими порядок проведения НОКО, в том числе Методическими рекомендациями к единому порядку расчёта показателей с учётом отраслевых особенностей, направленными письмом Министерства просвещения Российской Федерации от 2024 года</a:t>
            </a:r>
          </a:p>
          <a:p>
            <a:pPr algn="just"/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сбора данных об условиях осуществления образовательной деятельности образовательными организациями соответствует требованиям, утвержденным Постановлением Правительства РФ от 31.05.2018 № 638, и обеспечивает формирование массивов данных о деятельности образовательных организаций.</a:t>
            </a:r>
          </a:p>
          <a:p>
            <a:pPr algn="just"/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 показателей, характеризующих общие критерии оценки качества условий осуществления образовательной деятельности, в отношении каждой образовательной организации, производился в соответствии с порядком, утвержденным приказом Минтруда России от 31.05.2018 № 344н.</a:t>
            </a:r>
          </a:p>
          <a:p>
            <a:pPr algn="just"/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(законных представителей) воспитанников в образовательных организациях, подлежащих НОКО, (получателей образовательных услуг) происходило в соответствии с методикой, утвержденной приказом Минтруда России от 30.10.2018 № 675н.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64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8864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/>
              <a:t>Всего было опрошено </a:t>
            </a:r>
            <a:r>
              <a:rPr lang="ru-RU" dirty="0">
                <a:solidFill>
                  <a:srgbClr val="FF0000"/>
                </a:solidFill>
              </a:rPr>
              <a:t>10384 </a:t>
            </a:r>
            <a:r>
              <a:rPr lang="ru-RU" dirty="0"/>
              <a:t>респондента </a:t>
            </a:r>
          </a:p>
          <a:p>
            <a:pPr algn="ctr"/>
            <a:r>
              <a:rPr lang="ru-RU" dirty="0"/>
              <a:t>в </a:t>
            </a:r>
            <a:r>
              <a:rPr lang="ru-RU" dirty="0">
                <a:solidFill>
                  <a:srgbClr val="FF0000"/>
                </a:solidFill>
              </a:rPr>
              <a:t>14 муниципальных образованиях</a:t>
            </a:r>
            <a:r>
              <a:rPr lang="ru-RU" dirty="0"/>
              <a:t>  Камчатского края.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В опросе приняли участи представители 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100 дошкольных</a:t>
            </a:r>
            <a:r>
              <a:rPr lang="ru-RU" dirty="0"/>
              <a:t> образовательных организаций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C83F9BA-7A2D-466E-8230-2C8F006E2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565394"/>
              </p:ext>
            </p:extLst>
          </p:nvPr>
        </p:nvGraphicFramePr>
        <p:xfrm>
          <a:off x="1187624" y="2348880"/>
          <a:ext cx="7200899" cy="362769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38627">
                  <a:extLst>
                    <a:ext uri="{9D8B030D-6E8A-4147-A177-3AD203B41FA5}">
                      <a16:colId xmlns:a16="http://schemas.microsoft.com/office/drawing/2014/main" val="3033261691"/>
                    </a:ext>
                  </a:extLst>
                </a:gridCol>
                <a:gridCol w="4404070">
                  <a:extLst>
                    <a:ext uri="{9D8B030D-6E8A-4147-A177-3AD203B41FA5}">
                      <a16:colId xmlns:a16="http://schemas.microsoft.com/office/drawing/2014/main" val="3140441964"/>
                    </a:ext>
                  </a:extLst>
                </a:gridCol>
                <a:gridCol w="2258202">
                  <a:extLst>
                    <a:ext uri="{9D8B030D-6E8A-4147-A177-3AD203B41FA5}">
                      <a16:colId xmlns:a16="http://schemas.microsoft.com/office/drawing/2014/main" val="2070971807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№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Наименование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организации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Итоговый балл по НОКО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995365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Мильковский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92,2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152954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Карагинский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район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91,7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49442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Вилючинский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городской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913572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Петропавловск-Камчатский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городской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37409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Елизовский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район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646837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Усть-Камчатский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90,3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100662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Городской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r>
                        <a:rPr lang="en-US" sz="1400" dirty="0">
                          <a:effectLst/>
                        </a:rPr>
                        <a:t> «</a:t>
                      </a:r>
                      <a:r>
                        <a:rPr lang="en-US" sz="1400" dirty="0" err="1">
                          <a:effectLst/>
                        </a:rPr>
                        <a:t>поселок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Палана</a:t>
                      </a:r>
                      <a:r>
                        <a:rPr lang="en-US" sz="1400" dirty="0">
                          <a:effectLst/>
                        </a:rPr>
                        <a:t>»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90,1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824589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Усть-Большерецкий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район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89,2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212262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Быстринский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муниципальный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округ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88,2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524261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Тигильский  муниципальный округ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88,1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385748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Олюторский муниципальный район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87,2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05411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Соболевский муниципальный район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86,1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507104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Алеутский муниципальный округ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75,6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479249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Пенжинский муниципальный район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75,5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9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140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387b4490-ascending-graph-1173935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54" y="1700808"/>
            <a:ext cx="6866508" cy="457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908919"/>
            <a:ext cx="75451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РЕЙТИНГИ ОРГАНИЗАЦИЙ </a:t>
            </a:r>
          </a:p>
        </p:txBody>
      </p:sp>
    </p:spTree>
    <p:extLst>
      <p:ext uri="{BB962C8B-B14F-4D97-AF65-F5344CB8AC3E}">
        <p14:creationId xmlns:p14="http://schemas.microsoft.com/office/powerpoint/2010/main" val="2504494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132" y="764704"/>
            <a:ext cx="85478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характеризующий открытость и доступность информации об организации состоит из 3 критериев: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Соответствие информации о деятельности организации социальной сферы, размещенной на общедоступных информационных ресурсах;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на официальном сайте организации социальной сферы информации о дистанционных способах обратной связи и взаимодействия с получателями услуг и их функционирование;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получателей услуг, удовлетворенных открытостью, полнотой и доступностью информации о деятельности организации социальной сферы, размещённой на информационных стендах в помещении организации социальной сферы, на официальном сайте организации социальной сферы.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331715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1293</TotalTime>
  <Words>3134</Words>
  <Application>Microsoft Office PowerPoint</Application>
  <PresentationFormat>Экран (4:3)</PresentationFormat>
  <Paragraphs>714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Franklin Gothic Book</vt:lpstr>
      <vt:lpstr>Times New Roman</vt:lpstr>
      <vt:lpstr>Wingdings</vt:lpstr>
      <vt:lpstr>Уголки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</dc:creator>
  <cp:lastModifiedBy>Юлиана Пикунова</cp:lastModifiedBy>
  <cp:revision>90</cp:revision>
  <dcterms:created xsi:type="dcterms:W3CDTF">2020-09-14T16:38:06Z</dcterms:created>
  <dcterms:modified xsi:type="dcterms:W3CDTF">2024-09-08T22:36:52Z</dcterms:modified>
</cp:coreProperties>
</file>