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6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 autoAdjust="0"/>
    <p:restoredTop sz="99875" autoAdjust="0"/>
  </p:normalViewPr>
  <p:slideViewPr>
    <p:cSldViewPr>
      <p:cViewPr>
        <p:scale>
          <a:sx n="109" d="100"/>
          <a:sy n="109" d="100"/>
        </p:scale>
        <p:origin x="-2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777624520062739"/>
          <c:y val="2.7397450511586992E-2"/>
          <c:w val="0.6699508670411386"/>
          <c:h val="0.41217927840590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2016 года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78</c:v>
                </c:pt>
                <c:pt idx="1">
                  <c:v>5</c:v>
                </c:pt>
                <c:pt idx="2">
                  <c:v>20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2015 года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60</c:v>
                </c:pt>
                <c:pt idx="1">
                  <c:v>9</c:v>
                </c:pt>
                <c:pt idx="2">
                  <c:v>29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5</c:v>
                </c:pt>
                <c:pt idx="13">
                  <c:v>3</c:v>
                </c:pt>
                <c:pt idx="14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Лист1!$D$2:$D$16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Лист1!$E$2:$E$16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40640"/>
        <c:axId val="100642176"/>
      </c:barChart>
      <c:catAx>
        <c:axId val="10064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642176"/>
        <c:crosses val="autoZero"/>
        <c:auto val="1"/>
        <c:lblAlgn val="ctr"/>
        <c:lblOffset val="100"/>
        <c:noMultiLvlLbl val="0"/>
      </c:catAx>
      <c:valAx>
        <c:axId val="100642176"/>
        <c:scaling>
          <c:orientation val="minMax"/>
          <c:max val="100"/>
          <c:min val="0"/>
        </c:scaling>
        <c:delete val="0"/>
        <c:axPos val="l"/>
        <c:majorGridlines/>
        <c:numFmt formatCode="#,##0;\-#,##0" sourceLinked="0"/>
        <c:majorTickMark val="out"/>
        <c:minorTickMark val="none"/>
        <c:tickLblPos val="nextTo"/>
        <c:crossAx val="10064064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14300" prst="artDeco"/>
        </a:sp3d>
      </c:spPr>
    </c:plotArea>
    <c:legend>
      <c:legendPos val="r"/>
      <c:layout>
        <c:manualLayout>
          <c:xMode val="edge"/>
          <c:yMode val="edge"/>
          <c:x val="0.67996861329833769"/>
          <c:y val="0.77857882609694806"/>
          <c:w val="0.25934372265966754"/>
          <c:h val="0.13120298904789982"/>
        </c:manualLayout>
      </c:layout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1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26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5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83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7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5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47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2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500-1618-46F5-9319-B0DAD2AD73CE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49-EFD8-49D6-8B24-5FCCD851E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1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5338936" cy="1210146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Министерство образования и науки Камчатского края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861048"/>
            <a:ext cx="8219256" cy="2764904"/>
          </a:xfrm>
          <a:solidFill>
            <a:schemeClr val="accent6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В </a:t>
            </a:r>
            <a:r>
              <a:rPr lang="en-US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I 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квартале 2016 года 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поступило </a:t>
            </a:r>
            <a:r>
              <a:rPr lang="en-US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1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53 обращения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, за аналогичный период 2015 года поступило </a:t>
            </a:r>
            <a:endParaRPr lang="ru-RU" sz="3600" b="1" i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nstantia" panose="02030602050306030303" pitchFamily="18" charset="0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i="1" u="sng" dirty="0" smtClean="0">
                <a:latin typeface="Constantia" panose="02030602050306030303" pitchFamily="18" charset="0"/>
                <a:cs typeface="Arial" charset="0"/>
              </a:rPr>
              <a:t>151 </a:t>
            </a:r>
            <a:r>
              <a:rPr lang="ru-RU" sz="3600" b="1" i="1" u="sng" dirty="0">
                <a:latin typeface="Constantia" panose="02030602050306030303" pitchFamily="18" charset="0"/>
                <a:cs typeface="Arial" charset="0"/>
              </a:rPr>
              <a:t>обращение 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граждан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2420888"/>
            <a:ext cx="8219256" cy="1440160"/>
          </a:xfrm>
          <a:prstGeom prst="rect">
            <a:avLst/>
          </a:prstGeom>
          <a:effectLst>
            <a:glow rad="228600">
              <a:schemeClr val="tx2">
                <a:lumMod val="60000"/>
                <a:lumOff val="40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Обзор обращений граждан, поступивших </a:t>
            </a:r>
            <a:b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</a:b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в  </a:t>
            </a:r>
            <a:r>
              <a:rPr lang="en-US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I </a:t>
            </a: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квартале 201</a:t>
            </a:r>
            <a:r>
              <a:rPr lang="en-US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6</a:t>
            </a: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 года</a:t>
            </a:r>
            <a:b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</a:b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 </a:t>
            </a:r>
            <a:r>
              <a:rPr lang="en-US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(</a:t>
            </a: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январь, февраль, март)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ea typeface="+mj-ea"/>
              <a:cs typeface="+mj-cs"/>
            </a:endParaRPr>
          </a:p>
        </p:txBody>
      </p:sp>
      <p:pic>
        <p:nvPicPr>
          <p:cNvPr id="5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3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24936" cy="57606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Основные вопросы, содержащиеся в обращениях граждан, поступивших в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I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квартале 2016 года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167596" y="1373152"/>
            <a:ext cx="2736304" cy="648072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153</a:t>
            </a:r>
            <a:endParaRPr lang="ru-RU" sz="3600" b="1" i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15596" y="2504691"/>
            <a:ext cx="1656024" cy="144016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Вопросы, касающиеся </a:t>
            </a: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ДОУ </a:t>
            </a:r>
            <a:r>
              <a:rPr lang="ru-RU" sz="16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140570" y="2511472"/>
            <a:ext cx="2088232" cy="144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 опеки и попечительства  </a:t>
            </a:r>
            <a:r>
              <a:rPr lang="ru-RU" sz="16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31%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499792" y="2504852"/>
            <a:ext cx="2160440" cy="144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 деятельности образовательных учреждений Камчатского края  </a:t>
            </a:r>
            <a:r>
              <a:rPr lang="ru-RU" sz="16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22%</a:t>
            </a:r>
            <a:endParaRPr lang="ru-RU" sz="16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948264" y="2504691"/>
            <a:ext cx="2028020" cy="144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Другие вопросы, касающиеся системы образования Камчатского края  </a:t>
            </a:r>
            <a:r>
              <a:rPr lang="ru-RU" sz="16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33%</a:t>
            </a:r>
            <a:endParaRPr lang="ru-RU" sz="16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259632" y="4509120"/>
            <a:ext cx="118800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Январь 3%</a:t>
            </a:r>
            <a:endParaRPr lang="ru-RU" sz="1400" b="1" i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247718" y="5085152"/>
            <a:ext cx="118800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Февраль 4%</a:t>
            </a:r>
            <a:endParaRPr lang="ru-RU" sz="1400" b="1" i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259632" y="5589240"/>
            <a:ext cx="1188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Март 7%</a:t>
            </a:r>
            <a:endParaRPr lang="ru-RU" sz="1400" b="1" i="1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19792" y="4507786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>
                <a:solidFill>
                  <a:prstClr val="white"/>
                </a:solidFill>
              </a:rPr>
              <a:t>Январь </a:t>
            </a:r>
            <a:r>
              <a:rPr lang="ru-RU" sz="1400" b="1" i="1" dirty="0" smtClean="0">
                <a:solidFill>
                  <a:prstClr val="white"/>
                </a:solidFill>
              </a:rPr>
              <a:t>12%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19376" y="5070798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 smtClean="0">
                <a:solidFill>
                  <a:prstClr val="white"/>
                </a:solidFill>
              </a:rPr>
              <a:t>Февраль 14%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419792" y="5600389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>
                <a:solidFill>
                  <a:prstClr val="white"/>
                </a:solidFill>
              </a:rPr>
              <a:t>Март </a:t>
            </a:r>
            <a:r>
              <a:rPr lang="ru-RU" sz="1400" b="1" i="1" dirty="0" smtClean="0">
                <a:solidFill>
                  <a:prstClr val="white"/>
                </a:solidFill>
              </a:rPr>
              <a:t>5%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712332" y="4507786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>
                <a:solidFill>
                  <a:prstClr val="white"/>
                </a:solidFill>
              </a:rPr>
              <a:t>Январь </a:t>
            </a:r>
            <a:r>
              <a:rPr lang="ru-RU" sz="1400" b="1" i="1" dirty="0" smtClean="0">
                <a:solidFill>
                  <a:prstClr val="white"/>
                </a:solidFill>
              </a:rPr>
              <a:t>3%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712332" y="5070798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 smtClean="0">
                <a:solidFill>
                  <a:prstClr val="white"/>
                </a:solidFill>
              </a:rPr>
              <a:t>Февраль 10%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5712332" y="5589240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>
                <a:solidFill>
                  <a:schemeClr val="bg1"/>
                </a:solidFill>
              </a:rPr>
              <a:t>Март </a:t>
            </a:r>
            <a:r>
              <a:rPr lang="ru-RU" sz="1400" b="1" i="1" dirty="0" smtClean="0">
                <a:solidFill>
                  <a:schemeClr val="bg1"/>
                </a:solidFill>
              </a:rPr>
              <a:t>9%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7740352" y="4507786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>
                <a:solidFill>
                  <a:prstClr val="white"/>
                </a:solidFill>
              </a:rPr>
              <a:t>Январь </a:t>
            </a:r>
            <a:r>
              <a:rPr lang="ru-RU" sz="1400" b="1" i="1" dirty="0" smtClean="0">
                <a:solidFill>
                  <a:prstClr val="white"/>
                </a:solidFill>
              </a:rPr>
              <a:t>10%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717096" y="5070798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 smtClean="0">
                <a:solidFill>
                  <a:prstClr val="white"/>
                </a:solidFill>
              </a:rPr>
              <a:t>Февраль 13%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7717096" y="5591597"/>
            <a:ext cx="1224000" cy="288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i="1" dirty="0" smtClean="0">
                <a:solidFill>
                  <a:prstClr val="white"/>
                </a:solidFill>
              </a:rPr>
              <a:t>Март 10%</a:t>
            </a:r>
            <a:endParaRPr lang="ru-RU" sz="1400" b="1" i="1" dirty="0">
              <a:solidFill>
                <a:prstClr val="white"/>
              </a:solidFill>
            </a:endParaRPr>
          </a:p>
        </p:txBody>
      </p:sp>
      <p:cxnSp>
        <p:nvCxnSpPr>
          <p:cNvPr id="23" name="Соединительная линия уступом 22"/>
          <p:cNvCxnSpPr>
            <a:endCxn id="12" idx="1"/>
          </p:cNvCxnSpPr>
          <p:nvPr/>
        </p:nvCxnSpPr>
        <p:spPr>
          <a:xfrm rot="16200000" flipH="1">
            <a:off x="149414" y="4623022"/>
            <a:ext cx="1788388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0" idx="1"/>
          </p:cNvCxnSpPr>
          <p:nvPr/>
        </p:nvCxnSpPr>
        <p:spPr>
          <a:xfrm>
            <a:off x="827584" y="4651786"/>
            <a:ext cx="432048" cy="1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27584" y="5214798"/>
            <a:ext cx="4201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endCxn id="15" idx="1"/>
          </p:cNvCxnSpPr>
          <p:nvPr/>
        </p:nvCxnSpPr>
        <p:spPr>
          <a:xfrm rot="16200000" flipH="1">
            <a:off x="2268035" y="4592632"/>
            <a:ext cx="1799538" cy="50397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3" idx="1"/>
          </p:cNvCxnSpPr>
          <p:nvPr/>
        </p:nvCxnSpPr>
        <p:spPr>
          <a:xfrm>
            <a:off x="2915816" y="4651786"/>
            <a:ext cx="503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4" idx="1"/>
          </p:cNvCxnSpPr>
          <p:nvPr/>
        </p:nvCxnSpPr>
        <p:spPr>
          <a:xfrm>
            <a:off x="2915816" y="5214798"/>
            <a:ext cx="5035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endCxn id="18" idx="1"/>
          </p:cNvCxnSpPr>
          <p:nvPr/>
        </p:nvCxnSpPr>
        <p:spPr>
          <a:xfrm rot="16200000" flipH="1">
            <a:off x="4536004" y="4556912"/>
            <a:ext cx="1788388" cy="56426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148064" y="4651786"/>
            <a:ext cx="564268" cy="1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17" idx="1"/>
          </p:cNvCxnSpPr>
          <p:nvPr/>
        </p:nvCxnSpPr>
        <p:spPr>
          <a:xfrm>
            <a:off x="5148064" y="5214798"/>
            <a:ext cx="5642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endCxn id="21" idx="1"/>
          </p:cNvCxnSpPr>
          <p:nvPr/>
        </p:nvCxnSpPr>
        <p:spPr>
          <a:xfrm rot="16200000" flipH="1">
            <a:off x="6617327" y="4635828"/>
            <a:ext cx="1790746" cy="40879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19" idx="1"/>
          </p:cNvCxnSpPr>
          <p:nvPr/>
        </p:nvCxnSpPr>
        <p:spPr>
          <a:xfrm>
            <a:off x="7308304" y="465178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308304" y="5214798"/>
            <a:ext cx="4087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4" idx="1"/>
            <a:endCxn id="6" idx="0"/>
          </p:cNvCxnSpPr>
          <p:nvPr/>
        </p:nvCxnSpPr>
        <p:spPr>
          <a:xfrm rot="10800000" flipV="1">
            <a:off x="1043608" y="1697187"/>
            <a:ext cx="2123988" cy="80750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>
            <a:endCxn id="9" idx="0"/>
          </p:cNvCxnSpPr>
          <p:nvPr/>
        </p:nvCxnSpPr>
        <p:spPr>
          <a:xfrm>
            <a:off x="5903900" y="1697188"/>
            <a:ext cx="2058374" cy="80750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292620" y="2039195"/>
            <a:ext cx="0" cy="47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796136" y="2039195"/>
            <a:ext cx="0" cy="490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3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/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Количество обращений, поступивших в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I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квартале 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6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года по сравнению с обращениями, поступившими в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I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квартале 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5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года, с распределением по районам Камчатского края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+mn-ea"/>
                <a:cs typeface="Arial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+mn-ea"/>
                <a:cs typeface="Arial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445947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1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>
                <a:lumMod val="60000"/>
                <a:lumOff val="4000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Обращения поступившие в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I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квартале 2016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года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7724" y="3158419"/>
            <a:ext cx="2895600" cy="1836272"/>
          </a:xfrm>
          <a:prstGeom prst="roundRect">
            <a:avLst/>
          </a:prstGeom>
          <a:solidFill>
            <a:schemeClr val="bg2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</a:rPr>
              <a:t>Всего </a:t>
            </a:r>
            <a: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</a:rPr>
              <a:t>поступило обращений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153</a:t>
            </a:r>
            <a:r>
              <a:rPr kumimoji="0" lang="ru-RU" sz="4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91880" y="1322351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Constantia"/>
                <a:cs typeface="Arial" charset="0"/>
              </a:rPr>
              <a:t>Принятые на  личном приеме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Constantia"/>
                <a:cs typeface="Arial" charset="0"/>
              </a:rPr>
              <a:t> 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43289" y="2348880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Переданные лично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72200" y="4653136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  <a:latin typeface="Constantia"/>
                <a:cs typeface="Arial" charset="0"/>
              </a:rPr>
              <a:t>Полученные по почте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3568" y="4653136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  <a:latin typeface="Constantia"/>
                <a:cs typeface="Arial" charset="0"/>
              </a:rPr>
              <a:t>Полученные по факсу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1" name="Овал 10"/>
          <p:cNvSpPr/>
          <p:nvPr/>
        </p:nvSpPr>
        <p:spPr>
          <a:xfrm>
            <a:off x="563473" y="2494005"/>
            <a:ext cx="2520280" cy="12241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  <a:latin typeface="Constantia"/>
                <a:cs typeface="Arial" charset="0"/>
              </a:rPr>
              <a:t>Полученные по электронной почте, </a:t>
            </a:r>
            <a:r>
              <a:rPr lang="ru-RU" sz="1400" b="1" i="1" dirty="0" smtClean="0">
                <a:solidFill>
                  <a:schemeClr val="tx1"/>
                </a:solidFill>
                <a:latin typeface="Constantia"/>
                <a:cs typeface="Arial" charset="0"/>
              </a:rPr>
              <a:t>интернету</a:t>
            </a:r>
            <a:endParaRPr lang="ru-RU" sz="1400" b="1" i="1" dirty="0">
              <a:solidFill>
                <a:schemeClr val="tx1"/>
              </a:solidFill>
              <a:latin typeface="Constantia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16016" y="2546351"/>
            <a:ext cx="0" cy="61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171316" y="3106073"/>
            <a:ext cx="344900" cy="215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71316" y="4869160"/>
            <a:ext cx="27289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083753" y="4869160"/>
            <a:ext cx="336119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052434" y="3158419"/>
            <a:ext cx="336119" cy="163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5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>
                <a:lumMod val="60000"/>
                <a:lumOff val="4000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Результаты рассмотрения обращений, поступивших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Министерство образования и науки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Камчатского края 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в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I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квартале 2016 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Разъяснено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130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Меры приняты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3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224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Решено 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27584" y="368249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Январь 33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27584" y="471516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Февраль 53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27584" y="5804991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Март 44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779912" y="471516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Февраль 1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779912" y="5804991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Март 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588224" y="5804991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Март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2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588224" y="471516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Февраль 9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815912" y="3682495"/>
            <a:ext cx="1548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Январь 1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588224" y="368249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Январь 9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7" idx="2"/>
            <a:endCxn id="11" idx="0"/>
          </p:cNvCxnSpPr>
          <p:nvPr/>
        </p:nvCxnSpPr>
        <p:spPr>
          <a:xfrm>
            <a:off x="1637584" y="3068960"/>
            <a:ext cx="0" cy="613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1" idx="4"/>
            <a:endCxn id="12" idx="0"/>
          </p:cNvCxnSpPr>
          <p:nvPr/>
        </p:nvCxnSpPr>
        <p:spPr>
          <a:xfrm>
            <a:off x="1637584" y="4510495"/>
            <a:ext cx="0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>
            <a:endCxn id="13" idx="0"/>
          </p:cNvCxnSpPr>
          <p:nvPr/>
        </p:nvCxnSpPr>
        <p:spPr>
          <a:xfrm>
            <a:off x="1637584" y="5543165"/>
            <a:ext cx="0" cy="26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>
            <a:stCxn id="8" idx="2"/>
            <a:endCxn id="26" idx="0"/>
          </p:cNvCxnSpPr>
          <p:nvPr/>
        </p:nvCxnSpPr>
        <p:spPr>
          <a:xfrm>
            <a:off x="4589912" y="3068960"/>
            <a:ext cx="0" cy="613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>
            <a:stCxn id="26" idx="4"/>
            <a:endCxn id="21" idx="0"/>
          </p:cNvCxnSpPr>
          <p:nvPr/>
        </p:nvCxnSpPr>
        <p:spPr>
          <a:xfrm>
            <a:off x="4589912" y="4510495"/>
            <a:ext cx="0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>
            <a:stCxn id="21" idx="4"/>
            <a:endCxn id="22" idx="0"/>
          </p:cNvCxnSpPr>
          <p:nvPr/>
        </p:nvCxnSpPr>
        <p:spPr>
          <a:xfrm>
            <a:off x="4589912" y="5543165"/>
            <a:ext cx="0" cy="26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>
            <a:endCxn id="27" idx="0"/>
          </p:cNvCxnSpPr>
          <p:nvPr/>
        </p:nvCxnSpPr>
        <p:spPr>
          <a:xfrm>
            <a:off x="7398224" y="3068960"/>
            <a:ext cx="0" cy="613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>
            <a:stCxn id="27" idx="4"/>
            <a:endCxn id="24" idx="0"/>
          </p:cNvCxnSpPr>
          <p:nvPr/>
        </p:nvCxnSpPr>
        <p:spPr>
          <a:xfrm>
            <a:off x="7398224" y="4510495"/>
            <a:ext cx="0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>
            <a:endCxn id="23" idx="0"/>
          </p:cNvCxnSpPr>
          <p:nvPr/>
        </p:nvCxnSpPr>
        <p:spPr>
          <a:xfrm>
            <a:off x="7398224" y="5543165"/>
            <a:ext cx="0" cy="26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54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189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Министерство образования и науки Камчатского края</vt:lpstr>
      <vt:lpstr>Основные вопросы, содержащиеся в обращениях граждан, поступивших в I квартале 2016 года</vt:lpstr>
      <vt:lpstr>  Количество обращений, поступивших в I квартале 2016 года по сравнению с обращениями, поступившими в I квартале 2015 года, с распределением по районам Камчатского края </vt:lpstr>
      <vt:lpstr>Обращения поступившие в I квартале 2016 года </vt:lpstr>
      <vt:lpstr>Результаты рассмотрения обращений, поступивших в Министерство образования и науки Камчатского края  в I квартале 2016 года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Царёва Ксения Игоревна</cp:lastModifiedBy>
  <cp:revision>32</cp:revision>
  <dcterms:created xsi:type="dcterms:W3CDTF">2016-10-18T07:24:22Z</dcterms:created>
  <dcterms:modified xsi:type="dcterms:W3CDTF">2016-10-27T02:53:30Z</dcterms:modified>
</cp:coreProperties>
</file>