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7" r:id="rId2"/>
    <p:sldId id="256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655" autoAdjust="0"/>
    <p:restoredTop sz="99875" autoAdjust="0"/>
  </p:normalViewPr>
  <p:slideViewPr>
    <p:cSldViewPr>
      <p:cViewPr>
        <p:scale>
          <a:sx n="109" d="100"/>
          <a:sy n="109" d="100"/>
        </p:scale>
        <p:origin x="-2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777624520062739"/>
          <c:y val="2.7397450511586992E-2"/>
          <c:w val="0.6699508670411386"/>
          <c:h val="0.412179278405900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квартал 2016 года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scene3d>
              <a:camera prst="orthographicFront"/>
              <a:lightRig rig="threePt" dir="t"/>
            </a:scene3d>
            <a:sp3d/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78</c:v>
                </c:pt>
                <c:pt idx="1">
                  <c:v>5</c:v>
                </c:pt>
                <c:pt idx="2">
                  <c:v>20</c:v>
                </c:pt>
                <c:pt idx="3">
                  <c:v>2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4</c:v>
                </c:pt>
                <c:pt idx="11">
                  <c:v>0</c:v>
                </c:pt>
                <c:pt idx="12">
                  <c:v>2</c:v>
                </c:pt>
                <c:pt idx="13">
                  <c:v>2</c:v>
                </c:pt>
                <c:pt idx="14">
                  <c:v>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 квартал 2015 года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c:spPr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Лист1!$C$2:$C$16</c:f>
              <c:numCache>
                <c:formatCode>General</c:formatCode>
                <c:ptCount val="15"/>
                <c:pt idx="0">
                  <c:v>60</c:v>
                </c:pt>
                <c:pt idx="1">
                  <c:v>9</c:v>
                </c:pt>
                <c:pt idx="2">
                  <c:v>29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7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0</c:v>
                </c:pt>
                <c:pt idx="12">
                  <c:v>5</c:v>
                </c:pt>
                <c:pt idx="13">
                  <c:v>3</c:v>
                </c:pt>
                <c:pt idx="14">
                  <c:v>28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Лист1!$D$2:$D$16</c:f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invertIfNegative val="0"/>
          <c:cat>
            <c:strRef>
              <c:f>Лист1!$A$2:$A$16</c:f>
              <c:strCache>
                <c:ptCount val="15"/>
                <c:pt idx="0">
                  <c:v>Петропавловск-Камчатский ГО</c:v>
                </c:pt>
                <c:pt idx="1">
                  <c:v>Вилучинский ГО</c:v>
                </c:pt>
                <c:pt idx="2">
                  <c:v>Елизовский МР</c:v>
                </c:pt>
                <c:pt idx="3">
                  <c:v>Мильковский МР</c:v>
                </c:pt>
                <c:pt idx="4">
                  <c:v>Соболевский МР</c:v>
                </c:pt>
                <c:pt idx="5">
                  <c:v>Алеутский МР</c:v>
                </c:pt>
                <c:pt idx="6">
                  <c:v>Быстринский МР</c:v>
                </c:pt>
                <c:pt idx="7">
                  <c:v>Усть-Камчатский МР</c:v>
                </c:pt>
                <c:pt idx="8">
                  <c:v>Усть-Большерецкий МР</c:v>
                </c:pt>
                <c:pt idx="9">
                  <c:v>поселок Палана</c:v>
                </c:pt>
                <c:pt idx="10">
                  <c:v>Пенжинский МР</c:v>
                </c:pt>
                <c:pt idx="11">
                  <c:v>Олюторский МР</c:v>
                </c:pt>
                <c:pt idx="12">
                  <c:v>Карагинский МР</c:v>
                </c:pt>
                <c:pt idx="13">
                  <c:v>Тигильский МР</c:v>
                </c:pt>
                <c:pt idx="14">
                  <c:v>не установлено</c:v>
                </c:pt>
              </c:strCache>
            </c:strRef>
          </c:cat>
          <c:val>
            <c:numRef>
              <c:f>Лист1!$E$2:$E$16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0640640"/>
        <c:axId val="100642176"/>
      </c:barChart>
      <c:catAx>
        <c:axId val="100640640"/>
        <c:scaling>
          <c:orientation val="minMax"/>
        </c:scaling>
        <c:delete val="0"/>
        <c:axPos val="b"/>
        <c:majorTickMark val="out"/>
        <c:minorTickMark val="none"/>
        <c:tickLblPos val="nextTo"/>
        <c:crossAx val="100642176"/>
        <c:crosses val="autoZero"/>
        <c:auto val="1"/>
        <c:lblAlgn val="ctr"/>
        <c:lblOffset val="100"/>
        <c:noMultiLvlLbl val="0"/>
      </c:catAx>
      <c:valAx>
        <c:axId val="100642176"/>
        <c:scaling>
          <c:orientation val="minMax"/>
          <c:max val="100"/>
          <c:min val="0"/>
        </c:scaling>
        <c:delete val="0"/>
        <c:axPos val="l"/>
        <c:majorGridlines/>
        <c:numFmt formatCode="#,##0;\-#,##0" sourceLinked="0"/>
        <c:majorTickMark val="out"/>
        <c:minorTickMark val="none"/>
        <c:tickLblPos val="nextTo"/>
        <c:crossAx val="100640640"/>
        <c:crosses val="autoZero"/>
        <c:crossBetween val="between"/>
      </c:valAx>
      <c:spPr>
        <a:scene3d>
          <a:camera prst="orthographicFront"/>
          <a:lightRig rig="threePt" dir="t"/>
        </a:scene3d>
        <a:sp3d>
          <a:bevelT w="114300" prst="artDeco"/>
        </a:sp3d>
      </c:spPr>
    </c:plotArea>
    <c:legend>
      <c:legendPos val="r"/>
      <c:layout>
        <c:manualLayout>
          <c:xMode val="edge"/>
          <c:yMode val="edge"/>
          <c:x val="0.67996861329833769"/>
          <c:y val="0.77857882609694806"/>
          <c:w val="0.25934372265966754"/>
          <c:h val="0.13120298904789982"/>
        </c:manualLayout>
      </c:layout>
      <c:overlay val="0"/>
      <c:spPr>
        <a:noFill/>
        <a:ln>
          <a:noFill/>
        </a:ln>
        <a:effectLst/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911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5933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26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152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83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173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458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0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4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247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521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CA500-1618-46F5-9319-B0DAD2AD73CE}" type="datetimeFigureOut">
              <a:rPr lang="ru-RU" smtClean="0"/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85349-EFD8-49D6-8B24-5FCCD851E6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619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47864" y="274638"/>
            <a:ext cx="5338936" cy="1210146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rgbClr val="4F81BD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Министерство образования и науки Камчатского края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3861048"/>
            <a:ext cx="8219256" cy="2764904"/>
          </a:xfrm>
          <a:solidFill>
            <a:schemeClr val="accent6">
              <a:lumMod val="60000"/>
              <a:lumOff val="40000"/>
            </a:schemeClr>
          </a:solidFill>
          <a:scene3d>
            <a:camera prst="perspectiveRelaxedModerately"/>
            <a:lightRig rig="threePt" dir="t"/>
          </a:scene3d>
          <a:sp3d>
            <a:bevelT w="101600" prst="rible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 В </a:t>
            </a:r>
            <a:r>
              <a:rPr lang="en-US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I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квартале 2016 года 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поступило </a:t>
            </a:r>
            <a:r>
              <a:rPr lang="en-US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1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53 обращения</a:t>
            </a:r>
            <a:r>
              <a:rPr lang="ru-RU" sz="3600" b="1" i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, за аналогичный период 2015 года поступило </a:t>
            </a:r>
            <a:endParaRPr lang="ru-RU" sz="3600" b="1" i="1" dirty="0" smtClean="0"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onstantia" panose="02030602050306030303" pitchFamily="18" charset="0"/>
              <a:cs typeface="Arial" charset="0"/>
            </a:endParaRPr>
          </a:p>
          <a:p>
            <a:pPr marL="0" lvl="0" indent="0" algn="ctr">
              <a:spcBef>
                <a:spcPct val="0"/>
              </a:spcBef>
              <a:buNone/>
              <a:defRPr/>
            </a:pPr>
            <a:r>
              <a:rPr lang="ru-RU" sz="3600" b="1" i="1" u="sng" dirty="0" smtClean="0">
                <a:latin typeface="Constantia" panose="02030602050306030303" pitchFamily="18" charset="0"/>
                <a:cs typeface="Arial" charset="0"/>
              </a:rPr>
              <a:t>151 </a:t>
            </a:r>
            <a:r>
              <a:rPr lang="ru-RU" sz="3600" b="1" i="1" u="sng" dirty="0">
                <a:latin typeface="Constantia" panose="02030602050306030303" pitchFamily="18" charset="0"/>
                <a:cs typeface="Arial" charset="0"/>
              </a:rPr>
              <a:t>обращение </a:t>
            </a:r>
            <a:r>
              <a:rPr lang="ru-RU" sz="3600" b="1" i="1" u="sng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onstantia" panose="02030602050306030303" pitchFamily="18" charset="0"/>
                <a:cs typeface="Arial" charset="0"/>
              </a:rPr>
              <a:t>граждан </a:t>
            </a:r>
          </a:p>
          <a:p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67544" y="2420888"/>
            <a:ext cx="8219256" cy="1440160"/>
          </a:xfrm>
          <a:prstGeom prst="rect">
            <a:avLst/>
          </a:prstGeom>
          <a:effectLst>
            <a:glow rad="228600">
              <a:schemeClr val="tx2">
                <a:lumMod val="60000"/>
                <a:lumOff val="40000"/>
                <a:alpha val="40000"/>
              </a:schemeClr>
            </a:glo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Обзор обращений граждан, поступивших </a:t>
            </a:r>
            <a:b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</a:b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в  </a:t>
            </a:r>
            <a:r>
              <a:rPr lang="en-US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I </a:t>
            </a: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квартале 201</a:t>
            </a:r>
            <a:r>
              <a:rPr lang="en-US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6</a:t>
            </a: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 года</a:t>
            </a:r>
            <a:b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</a:b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 </a:t>
            </a:r>
            <a:r>
              <a:rPr lang="en-US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(</a:t>
            </a:r>
            <a:r>
              <a:rPr lang="ru-RU" sz="2800" b="1" i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ea typeface="+mj-ea"/>
                <a:cs typeface="+mj-cs"/>
              </a:rPr>
              <a:t>январь, февраль, март)</a:t>
            </a:r>
            <a:endParaRPr lang="ru-RU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  <a:ea typeface="+mj-ea"/>
              <a:cs typeface="+mj-cs"/>
            </a:endParaRPr>
          </a:p>
        </p:txBody>
      </p:sp>
      <p:pic>
        <p:nvPicPr>
          <p:cNvPr id="5" name="Picture 2" descr="Герб Камчатского кра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1285875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1537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404664"/>
            <a:ext cx="8424936" cy="576064"/>
          </a:xfrm>
        </p:spPr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Основные вопросы, содержащиеся в обращениях граждан, поступивших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I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167596" y="1373152"/>
            <a:ext cx="2736304" cy="648072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153</a:t>
            </a:r>
            <a:endParaRPr lang="ru-RU" sz="3600" b="1" i="1" dirty="0"/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15596" y="2504691"/>
            <a:ext cx="1656024" cy="144016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Вопросы, касающиеся </a:t>
            </a:r>
            <a:r>
              <a:rPr lang="ru-RU" sz="1600" b="1" i="1" dirty="0" smtClean="0">
                <a:solidFill>
                  <a:sysClr val="windowText" lastClr="000000"/>
                </a:solidFill>
                <a:latin typeface="Constantia"/>
              </a:rPr>
              <a:t>ДОУ </a:t>
            </a:r>
            <a:r>
              <a:rPr lang="ru-RU" sz="16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16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2140570" y="2511472"/>
            <a:ext cx="2088232" cy="144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 опеки и попечительства  </a:t>
            </a:r>
            <a:r>
              <a:rPr lang="ru-RU" sz="1600" b="1" i="1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31%</a:t>
            </a:r>
          </a:p>
        </p:txBody>
      </p:sp>
      <p:sp>
        <p:nvSpPr>
          <p:cNvPr id="8" name="Блок-схема: альтернативный процесс 7"/>
          <p:cNvSpPr/>
          <p:nvPr/>
        </p:nvSpPr>
        <p:spPr>
          <a:xfrm>
            <a:off x="4499792" y="2504852"/>
            <a:ext cx="2160440" cy="144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Вопросы деятельности образовательных учреждений Камчатского края  </a:t>
            </a:r>
            <a:r>
              <a:rPr lang="ru-RU" sz="16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22%</a:t>
            </a:r>
            <a:endParaRPr lang="ru-RU" sz="16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948264" y="2504691"/>
            <a:ext cx="2028020" cy="1440000"/>
          </a:xfrm>
          <a:prstGeom prst="flowChartAlternate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 defTabSz="7112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defRPr/>
            </a:pPr>
            <a:r>
              <a:rPr lang="ru-RU" sz="1600" b="1" i="1" dirty="0">
                <a:solidFill>
                  <a:sysClr val="windowText" lastClr="000000"/>
                </a:solidFill>
                <a:latin typeface="Constantia"/>
              </a:rPr>
              <a:t>Другие вопросы, касающиеся системы образования Камчатского края  </a:t>
            </a:r>
            <a:r>
              <a:rPr lang="ru-RU" sz="1600" b="1" i="1" dirty="0" smtClean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33%</a:t>
            </a:r>
            <a:endParaRPr lang="ru-RU" sz="1600" b="1" i="1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1259632" y="4509120"/>
            <a:ext cx="1188000" cy="288032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Январь 3%</a:t>
            </a:r>
            <a:endParaRPr lang="ru-RU" sz="1400" b="1" i="1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1247718" y="5085152"/>
            <a:ext cx="1188000" cy="288032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Февраль 4%</a:t>
            </a:r>
            <a:endParaRPr lang="ru-RU" sz="1400" b="1" i="1" dirty="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1259632" y="5589240"/>
            <a:ext cx="1188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/>
              <a:t>Март 7%</a:t>
            </a:r>
            <a:endParaRPr lang="ru-RU" sz="1400" b="1" i="1" dirty="0"/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3419792" y="4507786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>
                <a:solidFill>
                  <a:prstClr val="white"/>
                </a:solidFill>
              </a:rPr>
              <a:t>Январь </a:t>
            </a:r>
            <a:r>
              <a:rPr lang="ru-RU" sz="1400" b="1" i="1" dirty="0" smtClean="0">
                <a:solidFill>
                  <a:prstClr val="white"/>
                </a:solidFill>
              </a:rPr>
              <a:t>12%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3419376" y="5070798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 smtClean="0">
                <a:solidFill>
                  <a:prstClr val="white"/>
                </a:solidFill>
              </a:rPr>
              <a:t>Февраль 14%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3419792" y="5600389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>
                <a:solidFill>
                  <a:prstClr val="white"/>
                </a:solidFill>
              </a:rPr>
              <a:t>Март </a:t>
            </a:r>
            <a:r>
              <a:rPr lang="ru-RU" sz="1400" b="1" i="1" dirty="0" smtClean="0">
                <a:solidFill>
                  <a:prstClr val="white"/>
                </a:solidFill>
              </a:rPr>
              <a:t>5%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5712332" y="4507786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>
                <a:solidFill>
                  <a:prstClr val="white"/>
                </a:solidFill>
              </a:rPr>
              <a:t>Январь </a:t>
            </a:r>
            <a:r>
              <a:rPr lang="ru-RU" sz="1400" b="1" i="1" dirty="0" smtClean="0">
                <a:solidFill>
                  <a:prstClr val="white"/>
                </a:solidFill>
              </a:rPr>
              <a:t>3%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17" name="Блок-схема: процесс 16"/>
          <p:cNvSpPr/>
          <p:nvPr/>
        </p:nvSpPr>
        <p:spPr>
          <a:xfrm>
            <a:off x="5712332" y="5070798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 smtClean="0">
                <a:solidFill>
                  <a:prstClr val="white"/>
                </a:solidFill>
              </a:rPr>
              <a:t>Февраль 10%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18" name="Блок-схема: процесс 17"/>
          <p:cNvSpPr/>
          <p:nvPr/>
        </p:nvSpPr>
        <p:spPr>
          <a:xfrm>
            <a:off x="5712332" y="5589240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>
                <a:solidFill>
                  <a:schemeClr val="bg1"/>
                </a:solidFill>
              </a:rPr>
              <a:t>Март </a:t>
            </a:r>
            <a:r>
              <a:rPr lang="ru-RU" sz="1400" b="1" i="1" dirty="0" smtClean="0">
                <a:solidFill>
                  <a:schemeClr val="bg1"/>
                </a:solidFill>
              </a:rPr>
              <a:t>9%</a:t>
            </a:r>
            <a:endParaRPr lang="ru-RU" sz="1400" b="1" i="1" dirty="0">
              <a:solidFill>
                <a:schemeClr val="bg1"/>
              </a:solidFill>
            </a:endParaRPr>
          </a:p>
        </p:txBody>
      </p:sp>
      <p:sp>
        <p:nvSpPr>
          <p:cNvPr id="19" name="Блок-схема: процесс 18"/>
          <p:cNvSpPr/>
          <p:nvPr/>
        </p:nvSpPr>
        <p:spPr>
          <a:xfrm>
            <a:off x="7740352" y="4507786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>
                <a:solidFill>
                  <a:prstClr val="white"/>
                </a:solidFill>
              </a:rPr>
              <a:t>Январь </a:t>
            </a:r>
            <a:r>
              <a:rPr lang="ru-RU" sz="1400" b="1" i="1" dirty="0" smtClean="0">
                <a:solidFill>
                  <a:prstClr val="white"/>
                </a:solidFill>
              </a:rPr>
              <a:t>10%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20" name="Блок-схема: процесс 19"/>
          <p:cNvSpPr/>
          <p:nvPr/>
        </p:nvSpPr>
        <p:spPr>
          <a:xfrm>
            <a:off x="7717096" y="5070798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 smtClean="0">
                <a:solidFill>
                  <a:prstClr val="white"/>
                </a:solidFill>
              </a:rPr>
              <a:t>Февраль 13%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sp>
        <p:nvSpPr>
          <p:cNvPr id="21" name="Блок-схема: процесс 20"/>
          <p:cNvSpPr/>
          <p:nvPr/>
        </p:nvSpPr>
        <p:spPr>
          <a:xfrm>
            <a:off x="7717096" y="5591597"/>
            <a:ext cx="1224000" cy="288000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400" b="1" i="1" dirty="0" smtClean="0">
                <a:solidFill>
                  <a:prstClr val="white"/>
                </a:solidFill>
              </a:rPr>
              <a:t>Март 10%</a:t>
            </a:r>
            <a:endParaRPr lang="ru-RU" sz="1400" b="1" i="1" dirty="0">
              <a:solidFill>
                <a:prstClr val="white"/>
              </a:solidFill>
            </a:endParaRPr>
          </a:p>
        </p:txBody>
      </p:sp>
      <p:cxnSp>
        <p:nvCxnSpPr>
          <p:cNvPr id="23" name="Соединительная линия уступом 22"/>
          <p:cNvCxnSpPr>
            <a:endCxn id="12" idx="1"/>
          </p:cNvCxnSpPr>
          <p:nvPr/>
        </p:nvCxnSpPr>
        <p:spPr>
          <a:xfrm rot="16200000" flipH="1">
            <a:off x="149414" y="4623022"/>
            <a:ext cx="1788388" cy="43204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endCxn id="10" idx="1"/>
          </p:cNvCxnSpPr>
          <p:nvPr/>
        </p:nvCxnSpPr>
        <p:spPr>
          <a:xfrm>
            <a:off x="827584" y="4651786"/>
            <a:ext cx="432048" cy="1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827584" y="5214798"/>
            <a:ext cx="42013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Соединительная линия уступом 29"/>
          <p:cNvCxnSpPr>
            <a:endCxn id="15" idx="1"/>
          </p:cNvCxnSpPr>
          <p:nvPr/>
        </p:nvCxnSpPr>
        <p:spPr>
          <a:xfrm rot="16200000" flipH="1">
            <a:off x="2268035" y="4592632"/>
            <a:ext cx="1799538" cy="503976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>
            <a:endCxn id="13" idx="1"/>
          </p:cNvCxnSpPr>
          <p:nvPr/>
        </p:nvCxnSpPr>
        <p:spPr>
          <a:xfrm>
            <a:off x="2915816" y="4651786"/>
            <a:ext cx="503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>
            <a:endCxn id="14" idx="1"/>
          </p:cNvCxnSpPr>
          <p:nvPr/>
        </p:nvCxnSpPr>
        <p:spPr>
          <a:xfrm>
            <a:off x="2915816" y="5214798"/>
            <a:ext cx="5035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Соединительная линия уступом 36"/>
          <p:cNvCxnSpPr>
            <a:endCxn id="18" idx="1"/>
          </p:cNvCxnSpPr>
          <p:nvPr/>
        </p:nvCxnSpPr>
        <p:spPr>
          <a:xfrm rot="16200000" flipH="1">
            <a:off x="4536004" y="4556912"/>
            <a:ext cx="1788388" cy="564268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5148064" y="4651786"/>
            <a:ext cx="564268" cy="13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>
            <a:endCxn id="17" idx="1"/>
          </p:cNvCxnSpPr>
          <p:nvPr/>
        </p:nvCxnSpPr>
        <p:spPr>
          <a:xfrm>
            <a:off x="5148064" y="5214798"/>
            <a:ext cx="5642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Соединительная линия уступом 43"/>
          <p:cNvCxnSpPr>
            <a:endCxn id="21" idx="1"/>
          </p:cNvCxnSpPr>
          <p:nvPr/>
        </p:nvCxnSpPr>
        <p:spPr>
          <a:xfrm rot="16200000" flipH="1">
            <a:off x="6617327" y="4635828"/>
            <a:ext cx="1790746" cy="408792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endCxn id="19" idx="1"/>
          </p:cNvCxnSpPr>
          <p:nvPr/>
        </p:nvCxnSpPr>
        <p:spPr>
          <a:xfrm>
            <a:off x="7308304" y="4651786"/>
            <a:ext cx="43204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7308304" y="5214798"/>
            <a:ext cx="4087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>
            <a:stCxn id="4" idx="1"/>
            <a:endCxn id="6" idx="0"/>
          </p:cNvCxnSpPr>
          <p:nvPr/>
        </p:nvCxnSpPr>
        <p:spPr>
          <a:xfrm rot="10800000" flipV="1">
            <a:off x="1043608" y="1697187"/>
            <a:ext cx="2123988" cy="80750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Соединительная линия уступом 53"/>
          <p:cNvCxnSpPr>
            <a:endCxn id="9" idx="0"/>
          </p:cNvCxnSpPr>
          <p:nvPr/>
        </p:nvCxnSpPr>
        <p:spPr>
          <a:xfrm>
            <a:off x="5903900" y="1697188"/>
            <a:ext cx="2058374" cy="807503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>
            <a:off x="3292620" y="2039195"/>
            <a:ext cx="0" cy="4722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5796136" y="2039195"/>
            <a:ext cx="0" cy="49024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35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  <a:defRPr/>
            </a:pPr>
            <a: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</a:b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Количество обращений, поступивших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6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 по сравнению с обращениями, поступившими в 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I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квартале 201</a:t>
            </a:r>
            <a:r>
              <a:rPr lang="en-US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5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nstantia" panose="02030602050306030303" pitchFamily="18" charset="0"/>
                <a:ea typeface="+mn-ea"/>
                <a:cs typeface="Arial" charset="0"/>
              </a:rPr>
              <a:t> года, с распределением по районам Камчатского края</a:t>
            </a:r>
            <a: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  <a:t/>
            </a:r>
            <a:br>
              <a:rPr lang="ru-RU" sz="2400" i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  <a:ea typeface="+mn-ea"/>
                <a:cs typeface="Arial" charset="0"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0445947"/>
              </p:ext>
            </p:extLst>
          </p:nvPr>
        </p:nvGraphicFramePr>
        <p:xfrm>
          <a:off x="0" y="1484784"/>
          <a:ext cx="9144000" cy="5373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512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Обращения поступившие в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 I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квартале 2016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latin typeface="Constantia" panose="02030602050306030303" pitchFamily="18" charset="0"/>
              </a:rPr>
              <a:t>года 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347724" y="3158419"/>
            <a:ext cx="2895600" cy="1836272"/>
          </a:xfrm>
          <a:prstGeom prst="roundRect">
            <a:avLst/>
          </a:prstGeom>
          <a:solidFill>
            <a:schemeClr val="bg2">
              <a:lumMod val="75000"/>
            </a:schemeClr>
          </a:solidFill>
          <a:ln/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1" i="1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nstantia" panose="02030602050306030303" pitchFamily="18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1" u="none" strike="noStrike" kern="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anose="02030602050306030303" pitchFamily="18" charset="0"/>
              </a:rPr>
              <a:t>Всего </a:t>
            </a:r>
            <a:r>
              <a:rPr kumimoji="0" lang="ru-RU" sz="2000" b="1" i="1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anose="02030602050306030303" pitchFamily="18" charset="0"/>
              </a:rPr>
              <a:t>поступило обращений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153</a:t>
            </a: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tantia" panose="02030602050306030303" pitchFamily="18" charset="0"/>
              </a:rPr>
              <a:t>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nstantia"/>
              <a:ea typeface="+mn-ea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491880" y="1322351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tx1"/>
                </a:solidFill>
                <a:latin typeface="Constantia"/>
                <a:cs typeface="Arial" charset="0"/>
              </a:rPr>
              <a:t>Принятые на  личном приеме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 smtClean="0">
                <a:solidFill>
                  <a:schemeClr val="tx1"/>
                </a:solidFill>
                <a:latin typeface="Constantia"/>
                <a:cs typeface="Arial" charset="0"/>
              </a:rPr>
              <a:t> </a:t>
            </a:r>
            <a:r>
              <a:rPr lang="en-US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443289" y="2348880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Переданные лично </a:t>
            </a:r>
          </a:p>
          <a:p>
            <a:pPr algn="ctr"/>
            <a:r>
              <a:rPr lang="ru-RU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372200" y="4653136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Constantia"/>
                <a:cs typeface="Arial" charset="0"/>
              </a:rPr>
              <a:t>Полученные по почте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83568" y="4653136"/>
            <a:ext cx="2520000" cy="1224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Constantia"/>
                <a:cs typeface="Arial" charset="0"/>
              </a:rPr>
              <a:t>Полученные по факсу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1" name="Овал 10"/>
          <p:cNvSpPr/>
          <p:nvPr/>
        </p:nvSpPr>
        <p:spPr>
          <a:xfrm>
            <a:off x="563473" y="2494005"/>
            <a:ext cx="2520280" cy="122413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Constantia"/>
                <a:cs typeface="Arial" charset="0"/>
              </a:rPr>
              <a:t>Полученные по электронной почте, </a:t>
            </a:r>
            <a:r>
              <a:rPr lang="ru-RU" sz="1400" b="1" i="1" dirty="0" smtClean="0">
                <a:solidFill>
                  <a:schemeClr val="tx1"/>
                </a:solidFill>
                <a:latin typeface="Constantia"/>
                <a:cs typeface="Arial" charset="0"/>
              </a:rPr>
              <a:t>интернету</a:t>
            </a:r>
            <a:endParaRPr lang="ru-RU" sz="1400" b="1" i="1" dirty="0">
              <a:solidFill>
                <a:schemeClr val="tx1"/>
              </a:solidFill>
              <a:latin typeface="Constantia"/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4716016" y="2546351"/>
            <a:ext cx="0" cy="6120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V="1">
            <a:off x="6171316" y="3106073"/>
            <a:ext cx="344900" cy="2155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171316" y="4869160"/>
            <a:ext cx="272892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3083753" y="4869160"/>
            <a:ext cx="336119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3052434" y="3158419"/>
            <a:ext cx="336119" cy="16325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65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D6B19C">
                <a:lumMod val="60000"/>
                <a:lumOff val="40000"/>
              </a:srgbClr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Результаты рассмотрения обращений, поступивших в </a:t>
            </a:r>
            <a:r>
              <a:rPr lang="ru-RU" sz="2400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Министерство образования и науки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Камчатского края </a:t>
            </a:r>
            <a:b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</a:b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в 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  <a:cs typeface="Browallia New" pitchFamily="34" charset="-34"/>
              </a:rPr>
              <a:t>I</a:t>
            </a:r>
            <a:r>
              <a:rPr lang="en-US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</a:t>
            </a:r>
            <a:r>
              <a:rPr lang="ru-RU" sz="2400" b="1" i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квартале 2016 года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Constantia" panose="02030602050306030303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Разъяснено</a:t>
            </a:r>
          </a:p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130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779912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Меры приняты</a:t>
            </a:r>
          </a:p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3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88224" y="1988840"/>
            <a:ext cx="1620000" cy="10801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Решено </a:t>
            </a:r>
          </a:p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20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27584" y="368249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Январь 33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27584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Февраль 53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27584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Март 44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3779912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Февраль 1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3779912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Март </a:t>
            </a:r>
          </a:p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1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6588224" y="5804991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Март</a:t>
            </a:r>
          </a:p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 2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6588224" y="471516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Февраль 9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3815912" y="3682495"/>
            <a:ext cx="1548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Январь 1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6588224" y="3682495"/>
            <a:ext cx="1620000" cy="828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tantia" panose="02030602050306030303" pitchFamily="18" charset="0"/>
              </a:rPr>
              <a:t>Январь 9</a:t>
            </a:r>
            <a:endParaRPr lang="ru-RU" b="1" i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nstantia" panose="02030602050306030303" pitchFamily="18" charset="0"/>
            </a:endParaRPr>
          </a:p>
        </p:txBody>
      </p:sp>
      <p:cxnSp>
        <p:nvCxnSpPr>
          <p:cNvPr id="28" name="Прямая соединительная линия 27"/>
          <p:cNvCxnSpPr>
            <a:stCxn id="7" idx="2"/>
            <a:endCxn id="11" idx="0"/>
          </p:cNvCxnSpPr>
          <p:nvPr/>
        </p:nvCxnSpPr>
        <p:spPr>
          <a:xfrm>
            <a:off x="1637584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1" idx="4"/>
            <a:endCxn id="12" idx="0"/>
          </p:cNvCxnSpPr>
          <p:nvPr/>
        </p:nvCxnSpPr>
        <p:spPr>
          <a:xfrm>
            <a:off x="1637584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4" name="Прямая соединительная линия 1023"/>
          <p:cNvCxnSpPr>
            <a:endCxn id="13" idx="0"/>
          </p:cNvCxnSpPr>
          <p:nvPr/>
        </p:nvCxnSpPr>
        <p:spPr>
          <a:xfrm>
            <a:off x="1637584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Прямая соединительная линия 1026"/>
          <p:cNvCxnSpPr>
            <a:stCxn id="8" idx="2"/>
            <a:endCxn id="26" idx="0"/>
          </p:cNvCxnSpPr>
          <p:nvPr/>
        </p:nvCxnSpPr>
        <p:spPr>
          <a:xfrm>
            <a:off x="4589912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Прямая соединительная линия 1028"/>
          <p:cNvCxnSpPr>
            <a:stCxn id="26" idx="4"/>
            <a:endCxn id="21" idx="0"/>
          </p:cNvCxnSpPr>
          <p:nvPr/>
        </p:nvCxnSpPr>
        <p:spPr>
          <a:xfrm>
            <a:off x="4589912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1" name="Прямая соединительная линия 1030"/>
          <p:cNvCxnSpPr>
            <a:stCxn id="21" idx="4"/>
            <a:endCxn id="22" idx="0"/>
          </p:cNvCxnSpPr>
          <p:nvPr/>
        </p:nvCxnSpPr>
        <p:spPr>
          <a:xfrm>
            <a:off x="4589912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3" name="Прямая соединительная линия 1032"/>
          <p:cNvCxnSpPr>
            <a:endCxn id="27" idx="0"/>
          </p:cNvCxnSpPr>
          <p:nvPr/>
        </p:nvCxnSpPr>
        <p:spPr>
          <a:xfrm>
            <a:off x="7398224" y="3068960"/>
            <a:ext cx="0" cy="6135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5" name="Прямая соединительная линия 1034"/>
          <p:cNvCxnSpPr>
            <a:stCxn id="27" idx="4"/>
            <a:endCxn id="24" idx="0"/>
          </p:cNvCxnSpPr>
          <p:nvPr/>
        </p:nvCxnSpPr>
        <p:spPr>
          <a:xfrm>
            <a:off x="7398224" y="4510495"/>
            <a:ext cx="0" cy="2046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7" name="Прямая соединительная линия 1036"/>
          <p:cNvCxnSpPr>
            <a:endCxn id="23" idx="0"/>
          </p:cNvCxnSpPr>
          <p:nvPr/>
        </p:nvCxnSpPr>
        <p:spPr>
          <a:xfrm>
            <a:off x="7398224" y="5543165"/>
            <a:ext cx="0" cy="2618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0546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611</TotalTime>
  <Words>189</Words>
  <Application>Microsoft Office PowerPoint</Application>
  <PresentationFormat>Экран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Министерство образования и науки Камчатского края</vt:lpstr>
      <vt:lpstr>Основные вопросы, содержащиеся в обращениях граждан, поступивших в I квартале 2016 года</vt:lpstr>
      <vt:lpstr>  Количество обращений, поступивших в I квартале 2016 года по сравнению с обращениями, поступившими в I квартале 2015 года, с распределением по районам Камчатского края </vt:lpstr>
      <vt:lpstr>Обращения поступившие в I квартале 2016 года </vt:lpstr>
      <vt:lpstr>Результаты рассмотрения обращений, поступивших в Министерство образования и науки Камчатского края  в I квартале 2016 года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</dc:creator>
  <cp:lastModifiedBy>Царёва Ксения Игоревна</cp:lastModifiedBy>
  <cp:revision>32</cp:revision>
  <dcterms:created xsi:type="dcterms:W3CDTF">2016-10-18T07:24:22Z</dcterms:created>
  <dcterms:modified xsi:type="dcterms:W3CDTF">2016-10-27T02:53:30Z</dcterms:modified>
</cp:coreProperties>
</file>