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25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28171478565181E-2"/>
          <c:y val="8.7659097913142137E-2"/>
          <c:w val="0.88159405124088852"/>
          <c:h val="0.411311921231631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Лист1!$A$2:$A$9</c:f>
              <c:strCache>
                <c:ptCount val="8"/>
                <c:pt idx="0">
                  <c:v>Получение жилья</c:v>
                </c:pt>
                <c:pt idx="1">
                  <c:v>Детские дошкольные образовательные учреждения</c:v>
                </c:pt>
                <c:pt idx="2">
                  <c:v>Вопросы трудоустройства</c:v>
                </c:pt>
                <c:pt idx="3">
                  <c:v>Работа общеобразовательных школ</c:v>
                </c:pt>
                <c:pt idx="4">
                  <c:v>Работа внешкольных учреждений и лагерей отдыха</c:v>
                </c:pt>
                <c:pt idx="5">
                  <c:v>Конфликтные ситуации в образовательных учреждениях </c:v>
                </c:pt>
                <c:pt idx="6">
                  <c:v>Опека и попечительство</c:v>
                </c:pt>
                <c:pt idx="7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</c:v>
                </c:pt>
                <c:pt idx="1">
                  <c:v>11</c:v>
                </c:pt>
                <c:pt idx="2">
                  <c:v>10</c:v>
                </c:pt>
                <c:pt idx="3">
                  <c:v>26</c:v>
                </c:pt>
                <c:pt idx="4">
                  <c:v>9</c:v>
                </c:pt>
                <c:pt idx="5">
                  <c:v>8</c:v>
                </c:pt>
                <c:pt idx="6">
                  <c:v>18</c:v>
                </c:pt>
                <c:pt idx="7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8491808"/>
        <c:axId val="148617424"/>
      </c:barChart>
      <c:catAx>
        <c:axId val="148491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617424"/>
        <c:crosses val="autoZero"/>
        <c:auto val="1"/>
        <c:lblAlgn val="ctr"/>
        <c:lblOffset val="100"/>
        <c:noMultiLvlLbl val="0"/>
      </c:catAx>
      <c:valAx>
        <c:axId val="148617424"/>
        <c:scaling>
          <c:orientation val="minMax"/>
          <c:max val="3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148491808"/>
        <c:crosses val="autoZero"/>
        <c:crossBetween val="between"/>
        <c:majorUnit val="5"/>
        <c:min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III квартал 2019 года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69</c:v>
                </c:pt>
                <c:pt idx="1">
                  <c:v>6</c:v>
                </c:pt>
                <c:pt idx="2">
                  <c:v>11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0</c:v>
                </c:pt>
                <c:pt idx="14">
                  <c:v>30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III квартал 2018 года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51</c:v>
                </c:pt>
                <c:pt idx="1">
                  <c:v>1</c:v>
                </c:pt>
                <c:pt idx="2">
                  <c:v>9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764992"/>
        <c:axId val="148165272"/>
      </c:barChart>
      <c:catAx>
        <c:axId val="148764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165272"/>
        <c:crosses val="autoZero"/>
        <c:auto val="1"/>
        <c:lblAlgn val="ctr"/>
        <c:lblOffset val="100"/>
        <c:noMultiLvlLbl val="0"/>
      </c:catAx>
      <c:valAx>
        <c:axId val="148165272"/>
        <c:scaling>
          <c:orientation val="minMax"/>
          <c:max val="8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76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22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7668593448940263E-2"/>
                  <c:y val="1.20352733270034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67429793819125"/>
                      <c:h val="0.1620071140308975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Разъяснено</c:v>
                </c:pt>
                <c:pt idx="1">
                  <c:v>В процессе</c:v>
                </c:pt>
                <c:pt idx="2">
                  <c:v>Меры приняты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115</c:v>
                </c:pt>
                <c:pt idx="1">
                  <c:v>5</c:v>
                </c:pt>
                <c:pt idx="2">
                  <c:v>11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0.23625</cdr:x>
      <cdr:y>0.27247</cdr:y>
    </cdr:from>
    <cdr:to>
      <cdr:x>0.27666</cdr:x>
      <cdr:y>0.32372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60240" y="1531295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23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0.3465</cdr:x>
      <cdr:y>0.3033</cdr:y>
    </cdr:from>
    <cdr:to>
      <cdr:x>0.38691</cdr:x>
      <cdr:y>0.35455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168352" y="1704590"/>
          <a:ext cx="369509" cy="2880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8</a:t>
          </a:r>
        </a:p>
      </cdr:txBody>
    </cdr:sp>
  </cdr:relSizeAnchor>
  <cdr:relSizeAnchor xmlns:cdr="http://schemas.openxmlformats.org/drawingml/2006/chartDrawing">
    <cdr:from>
      <cdr:x>0.44887</cdr:x>
      <cdr:y>0.08587</cdr:y>
    </cdr:from>
    <cdr:to>
      <cdr:x>0.51187</cdr:x>
      <cdr:y>0.14993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104456" y="482622"/>
          <a:ext cx="576072" cy="360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bg2">
                  <a:lumMod val="25000"/>
                </a:schemeClr>
              </a:solidFill>
            </a:rPr>
            <a:t>20</a:t>
          </a:r>
          <a:endParaRPr lang="ru-RU" sz="1200" b="1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0.56699</cdr:x>
      <cdr:y>0.30018</cdr:y>
    </cdr:from>
    <cdr:to>
      <cdr:x>0.60636</cdr:x>
      <cdr:y>0.36424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184576" y="1687068"/>
          <a:ext cx="359999" cy="360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0.67481</cdr:x>
      <cdr:y>0.29834</cdr:y>
    </cdr:from>
    <cdr:to>
      <cdr:x>0.71522</cdr:x>
      <cdr:y>0.38803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6170500" y="1676723"/>
          <a:ext cx="369509" cy="5040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0.78665</cdr:x>
      <cdr:y>0.05893</cdr:y>
    </cdr:from>
    <cdr:to>
      <cdr:x>0.82705</cdr:x>
      <cdr:y>0.33643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10800000" flipV="1">
          <a:off x="7193133" y="331212"/>
          <a:ext cx="369418" cy="155958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bg2">
                  <a:lumMod val="25000"/>
                </a:schemeClr>
              </a:solidFill>
            </a:rPr>
            <a:t>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70422-ECCA-4BD0-A9A6-0398C28DB12B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88905-22EF-41B3-A68D-21476D40FE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88905-22EF-41B3-A68D-21476D40FED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01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5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32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452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5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46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79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98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6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60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63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8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6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3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7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3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654183"/>
            <a:ext cx="5663806" cy="1729865"/>
          </a:xfrm>
          <a:effectLst/>
        </p:spPr>
        <p:txBody>
          <a:bodyPr>
            <a:noAutofit/>
          </a:bodyPr>
          <a:lstStyle/>
          <a:p>
            <a:pPr lvl="0" algn="ctr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1"/>
                </a:solidFill>
                <a:effectLst/>
                <a:latin typeface="+mn-lt"/>
              </a:rPr>
              <a:t>Министерство образования и молодежной политики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года</a:t>
            </a:r>
            <a:r>
              <a:rPr lang="en-US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июль, август, сентябрь)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78822" y="3789040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III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2019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131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обращение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за аналогичный период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2018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99 обращений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22" y="171251"/>
            <a:ext cx="6589199" cy="1280890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2019 года</a:t>
            </a:r>
            <a:endParaRPr lang="ru-RU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583847"/>
              </p:ext>
            </p:extLst>
          </p:nvPr>
        </p:nvGraphicFramePr>
        <p:xfrm>
          <a:off x="179512" y="1052736"/>
          <a:ext cx="9144000" cy="562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67177" y="234888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52730" y="4374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2000" y="26369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88424" y="1124744"/>
            <a:ext cx="360040" cy="392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</a:rPr>
              <a:t>44</a:t>
            </a:r>
            <a:endParaRPr lang="ru-RU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56984" cy="1228998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обращений, поступивших в 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года,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обращениями, поступившими в </a:t>
            </a:r>
            <a:r>
              <a:rPr lang="en-US" sz="2400" i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400" i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3682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42772"/>
            <a:ext cx="7309279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r>
              <a:rPr lang="en-US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</a:t>
            </a:r>
            <a:r>
              <a:rPr lang="ru-RU" sz="2400" i="1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400" i="1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Всего поступило обращений</a:t>
            </a:r>
          </a:p>
          <a:p>
            <a:pPr algn="ctr"/>
            <a:r>
              <a:rPr lang="ru-RU" dirty="0" smtClean="0">
                <a:solidFill>
                  <a:schemeClr val="accent1"/>
                </a:solidFill>
              </a:rPr>
              <a:t>131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почте - </a:t>
            </a:r>
            <a:r>
              <a:rPr lang="en-US" dirty="0" smtClean="0">
                <a:solidFill>
                  <a:schemeClr val="accent1"/>
                </a:solidFill>
              </a:rPr>
              <a:t>39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Переданные лично - </a:t>
            </a:r>
            <a:r>
              <a:rPr lang="en-US" dirty="0">
                <a:solidFill>
                  <a:schemeClr val="accent1"/>
                </a:solidFill>
              </a:rPr>
              <a:t>7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электронной почте, интернету - </a:t>
            </a:r>
            <a:r>
              <a:rPr lang="en-US" dirty="0" smtClean="0">
                <a:solidFill>
                  <a:schemeClr val="accent1"/>
                </a:solidFill>
              </a:rPr>
              <a:t>76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Полученные по факсу - </a:t>
            </a:r>
            <a:r>
              <a:rPr lang="en-US" dirty="0" smtClean="0">
                <a:solidFill>
                  <a:schemeClr val="accent1"/>
                </a:solidFill>
              </a:rPr>
              <a:t>0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Принятые на личном приеме - </a:t>
            </a:r>
            <a:r>
              <a:rPr lang="en-US" dirty="0" smtClean="0">
                <a:solidFill>
                  <a:schemeClr val="accent1"/>
                </a:solidFill>
              </a:rPr>
              <a:t>10</a:t>
            </a:r>
            <a:endParaRPr lang="ru-RU" dirty="0">
              <a:solidFill>
                <a:schemeClr val="accent1"/>
              </a:solidFill>
            </a:endParaRPr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490" y="332656"/>
            <a:ext cx="6589199" cy="150949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молодежной политики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Камчатского края </a:t>
            </a:r>
            <a:b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</a:b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в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I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II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квартале </a:t>
            </a:r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2019 </a:t>
            </a:r>
            <a:r>
              <a:rPr lang="ru-RU" sz="2400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</a:rPr>
              <a:t>года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765304"/>
              </p:ext>
            </p:extLst>
          </p:nvPr>
        </p:nvGraphicFramePr>
        <p:xfrm>
          <a:off x="1939389" y="2132856"/>
          <a:ext cx="6591300" cy="4069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767</TotalTime>
  <Words>142</Words>
  <Application>Microsoft Office PowerPoint</Application>
  <PresentationFormat>Экран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Constantia</vt:lpstr>
      <vt:lpstr>Times New Roman</vt:lpstr>
      <vt:lpstr>Wingdings 3</vt:lpstr>
      <vt:lpstr>Легкий дым</vt:lpstr>
      <vt:lpstr>                  Министерство образования и молодежной политики Камчатского края </vt:lpstr>
      <vt:lpstr>Основные вопросы, содержащиеся в обращениях граждан, поступивших в III квартале 2019 года</vt:lpstr>
      <vt:lpstr>Количество обращений, поступивших в III квартале 2019 года, по сравнению с обращениями, поступившими в III квартале 2018 года, с распределением по районам Камчатского края</vt:lpstr>
      <vt:lpstr>Обращения, поступившие в III квартале 2019 года </vt:lpstr>
      <vt:lpstr>Результаты рассмотрения обращений, поступивших в Министерство образования и молодежной политики Камчатского края  в III квартале 2019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Царёва Ксения Игоревна</cp:lastModifiedBy>
  <cp:revision>70</cp:revision>
  <cp:lastPrinted>2019-07-08T06:33:10Z</cp:lastPrinted>
  <dcterms:created xsi:type="dcterms:W3CDTF">2017-03-28T02:03:13Z</dcterms:created>
  <dcterms:modified xsi:type="dcterms:W3CDTF">2019-10-21T19:59:59Z</dcterms:modified>
</cp:coreProperties>
</file>