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A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25" autoAdjust="0"/>
  </p:normalViewPr>
  <p:slideViewPr>
    <p:cSldViewPr>
      <p:cViewPr varScale="1">
        <p:scale>
          <a:sx n="106" d="100"/>
          <a:sy n="106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0594925634296"/>
          <c:y val="9.4438307766874896E-2"/>
          <c:w val="0.88159405124088852"/>
          <c:h val="0.41131192123163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обращений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Лист1!$A$2:$A$11</c:f>
              <c:strCache>
                <c:ptCount val="10"/>
                <c:pt idx="0">
                  <c:v>Вопросы, касающиеся ДОУ</c:v>
                </c:pt>
                <c:pt idx="1">
                  <c:v>Получение жилья</c:v>
                </c:pt>
                <c:pt idx="2">
                  <c:v>Опека и попечительство</c:v>
                </c:pt>
                <c:pt idx="3">
                  <c:v>Запрос об архивных данных</c:v>
                </c:pt>
                <c:pt idx="4">
                  <c:v>Конфликтные ситуации в образовательных учреждениях</c:v>
                </c:pt>
                <c:pt idx="5">
                  <c:v>Вопросы трудоустройства</c:v>
                </c:pt>
                <c:pt idx="6">
                  <c:v>Работа общеобразовательных школ</c:v>
                </c:pt>
                <c:pt idx="7">
                  <c:v>Единый государственный экзамен</c:v>
                </c:pt>
                <c:pt idx="8">
                  <c:v>Работа внешкольных учреждений - лагерей отдыха</c:v>
                </c:pt>
                <c:pt idx="9">
                  <c:v>Другие вопросы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32</c:v>
                </c:pt>
                <c:pt idx="1">
                  <c:v>15</c:v>
                </c:pt>
                <c:pt idx="2">
                  <c:v>19</c:v>
                </c:pt>
                <c:pt idx="3">
                  <c:v>3</c:v>
                </c:pt>
                <c:pt idx="4">
                  <c:v>9</c:v>
                </c:pt>
                <c:pt idx="5">
                  <c:v>7</c:v>
                </c:pt>
                <c:pt idx="6">
                  <c:v>16</c:v>
                </c:pt>
                <c:pt idx="7">
                  <c:v>8</c:v>
                </c:pt>
                <c:pt idx="8">
                  <c:v>8</c:v>
                </c:pt>
                <c:pt idx="9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8660880"/>
        <c:axId val="163780176"/>
      </c:barChart>
      <c:catAx>
        <c:axId val="158660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780176"/>
        <c:crosses val="autoZero"/>
        <c:auto val="1"/>
        <c:lblAlgn val="ctr"/>
        <c:lblOffset val="100"/>
        <c:noMultiLvlLbl val="0"/>
      </c:catAx>
      <c:valAx>
        <c:axId val="163780176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660880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II квартал 2018 года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59</c:v>
                </c:pt>
                <c:pt idx="1">
                  <c:v>6</c:v>
                </c:pt>
                <c:pt idx="2">
                  <c:v>17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4</c:v>
                </c:pt>
                <c:pt idx="12">
                  <c:v>3</c:v>
                </c:pt>
                <c:pt idx="13">
                  <c:v>4</c:v>
                </c:pt>
                <c:pt idx="14">
                  <c:v>36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II квартал 2017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67</c:v>
                </c:pt>
                <c:pt idx="1">
                  <c:v>3</c:v>
                </c:pt>
                <c:pt idx="2">
                  <c:v>19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742544"/>
        <c:axId val="161743104"/>
      </c:barChart>
      <c:catAx>
        <c:axId val="161742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743104"/>
        <c:crosses val="autoZero"/>
        <c:auto val="1"/>
        <c:lblAlgn val="ctr"/>
        <c:lblOffset val="100"/>
        <c:noMultiLvlLbl val="0"/>
      </c:catAx>
      <c:valAx>
        <c:axId val="161743104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74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175337186897881"/>
                  <c:y val="1.6806722689075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Разъяснено</c:v>
                </c:pt>
                <c:pt idx="1">
                  <c:v>В процессе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104</c:v>
                </c:pt>
                <c:pt idx="1">
                  <c:v>32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0.22438</cdr:x>
      <cdr:y>0.30018</cdr:y>
    </cdr:from>
    <cdr:to>
      <cdr:x>0.26479</cdr:x>
      <cdr:y>0.35143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51720" y="1687068"/>
          <a:ext cx="369509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15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0.32111</cdr:x>
      <cdr:y>0.24893</cdr:y>
    </cdr:from>
    <cdr:to>
      <cdr:x>0.36152</cdr:x>
      <cdr:y>0.30018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936246" y="1399037"/>
          <a:ext cx="369509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19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0.4055</cdr:x>
      <cdr:y>0.4155</cdr:y>
    </cdr:from>
    <cdr:to>
      <cdr:x>0.4459</cdr:x>
      <cdr:y>0.46675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707904" y="2335140"/>
          <a:ext cx="369418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3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0.49648</cdr:x>
      <cdr:y>0.35143</cdr:y>
    </cdr:from>
    <cdr:to>
      <cdr:x>0.53689</cdr:x>
      <cdr:y>0.40268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539803" y="1975100"/>
          <a:ext cx="369509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9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0.57875</cdr:x>
      <cdr:y>0.38987</cdr:y>
    </cdr:from>
    <cdr:to>
      <cdr:x>0.61916</cdr:x>
      <cdr:y>0.44112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292080" y="2191124"/>
          <a:ext cx="369509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7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0.67325</cdr:x>
      <cdr:y>0.29956</cdr:y>
    </cdr:from>
    <cdr:to>
      <cdr:x>0.71365</cdr:x>
      <cdr:y>0.35081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156176" y="1683545"/>
          <a:ext cx="369418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16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0.8465</cdr:x>
      <cdr:y>0.37706</cdr:y>
    </cdr:from>
    <cdr:to>
      <cdr:x>0.8869</cdr:x>
      <cdr:y>0.42831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740352" y="2119116"/>
          <a:ext cx="369418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8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0.75987</cdr:x>
      <cdr:y>0.37706</cdr:y>
    </cdr:from>
    <cdr:to>
      <cdr:x>0.80027</cdr:x>
      <cdr:y>0.42831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948264" y="2119116"/>
          <a:ext cx="369418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8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5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32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45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53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046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79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981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94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60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3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7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2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04D7-040A-4A22-82D1-7381B09F539A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3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654183"/>
            <a:ext cx="5663806" cy="1729865"/>
          </a:xfrm>
          <a:effectLst/>
        </p:spPr>
        <p:txBody>
          <a:bodyPr>
            <a:noAutofit/>
          </a:bodyPr>
          <a:lstStyle/>
          <a:p>
            <a:pPr lvl="0" algn="ctr"/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accent1"/>
                </a:solidFill>
                <a:effectLst/>
                <a:latin typeface="+mn-lt"/>
              </a:rPr>
              <a:t>Министерство образования и молодежной политики Камчатского края</a:t>
            </a: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08504" cy="3960440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обращений граждан,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поступивших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квартале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года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апрель, май, июнь)</a:t>
            </a:r>
            <a:endParaRPr lang="ru-RU" sz="2400" b="1" i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0"/>
              </a:spcBef>
              <a:buClrTx/>
              <a:buSzTx/>
            </a:pP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buClrTx/>
              <a:buSzTx/>
              <a:defRPr/>
            </a:pPr>
            <a:r>
              <a:rPr lang="ru-RU" sz="3600" b="1" i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38618" y="3861048"/>
            <a:ext cx="7272808" cy="22322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Во 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II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квартале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2018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года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поступило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136 обращений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,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за аналогичный период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2017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года поступило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i="1" u="sng" dirty="0" smtClean="0">
                <a:solidFill>
                  <a:schemeClr val="bg1"/>
                </a:solidFill>
                <a:cs typeface="Arial" charset="0"/>
              </a:rPr>
              <a:t>136 обращений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386273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222" y="171251"/>
            <a:ext cx="6589199" cy="1280890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вопросы, содержащиеся в обращениях граждан, поступивших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2018 года</a:t>
            </a:r>
            <a:endParaRPr lang="ru-RU" sz="24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860606"/>
              </p:ext>
            </p:extLst>
          </p:nvPr>
        </p:nvGraphicFramePr>
        <p:xfrm>
          <a:off x="0" y="1237876"/>
          <a:ext cx="9144000" cy="562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191683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</a:rPr>
              <a:t>32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2730" y="437423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42000" y="263691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19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532440" y="2661989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</a:rPr>
              <a:t>19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56984" cy="1228998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обращений, поступивших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обращениями, поступившими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года, с распределением по районам Камчатского края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195379"/>
              </p:ext>
            </p:extLst>
          </p:nvPr>
        </p:nvGraphicFramePr>
        <p:xfrm>
          <a:off x="0" y="1600200"/>
          <a:ext cx="9036496" cy="52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87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42772"/>
            <a:ext cx="7309279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en-US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поступившие 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en-US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6906" y="2924944"/>
            <a:ext cx="2592288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Всего поступило обращений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136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1518" y="1556792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почте - </a:t>
            </a:r>
            <a:r>
              <a:rPr lang="ru-RU" dirty="0" smtClean="0">
                <a:solidFill>
                  <a:schemeClr val="accent1"/>
                </a:solidFill>
              </a:rPr>
              <a:t>38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9635" y="2421671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Переданные лично - </a:t>
            </a:r>
            <a:r>
              <a:rPr lang="ru-RU" dirty="0">
                <a:solidFill>
                  <a:schemeClr val="accent1"/>
                </a:solidFill>
              </a:rPr>
              <a:t>9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3845" y="3284984"/>
            <a:ext cx="352839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электронной почте, интернету - </a:t>
            </a:r>
            <a:r>
              <a:rPr lang="ru-RU" dirty="0" smtClean="0">
                <a:solidFill>
                  <a:schemeClr val="accent1"/>
                </a:solidFill>
              </a:rPr>
              <a:t>85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53845" y="4293096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факсу - </a:t>
            </a:r>
            <a:r>
              <a:rPr lang="ru-RU" dirty="0" smtClean="0">
                <a:solidFill>
                  <a:schemeClr val="accent1"/>
                </a:solidFill>
              </a:rPr>
              <a:t>1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3845" y="5229499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Принятые на личном приеме - </a:t>
            </a:r>
            <a:r>
              <a:rPr lang="ru-RU" dirty="0" smtClean="0">
                <a:solidFill>
                  <a:schemeClr val="accent1"/>
                </a:solidFill>
              </a:rPr>
              <a:t>3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12" name="Соединительная линия уступом 11"/>
          <p:cNvCxnSpPr>
            <a:stCxn id="5" idx="0"/>
          </p:cNvCxnSpPr>
          <p:nvPr/>
        </p:nvCxnSpPr>
        <p:spPr>
          <a:xfrm rot="5400000" flipH="1" flipV="1">
            <a:off x="2623280" y="1028590"/>
            <a:ext cx="1116124" cy="267658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4"/>
            <a:endCxn id="10" idx="1"/>
          </p:cNvCxnSpPr>
          <p:nvPr/>
        </p:nvCxnSpPr>
        <p:spPr>
          <a:xfrm rot="16200000" flipH="1">
            <a:off x="2604232" y="3531913"/>
            <a:ext cx="1188431" cy="271079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7"/>
            <a:endCxn id="7" idx="1"/>
          </p:cNvCxnSpPr>
          <p:nvPr/>
        </p:nvCxnSpPr>
        <p:spPr>
          <a:xfrm rot="5400000" flipH="1" flipV="1">
            <a:off x="3413795" y="2019466"/>
            <a:ext cx="451606" cy="176007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5"/>
            <a:endCxn id="9" idx="1"/>
          </p:cNvCxnSpPr>
          <p:nvPr/>
        </p:nvCxnSpPr>
        <p:spPr>
          <a:xfrm rot="16200000" flipH="1">
            <a:off x="3430509" y="3421787"/>
            <a:ext cx="452389" cy="179428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6"/>
            <a:endCxn id="8" idx="1"/>
          </p:cNvCxnSpPr>
          <p:nvPr/>
        </p:nvCxnSpPr>
        <p:spPr>
          <a:xfrm>
            <a:off x="3139194" y="3609020"/>
            <a:ext cx="1414651" cy="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490" y="332656"/>
            <a:ext cx="6589199" cy="150949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Результаты рассмотрения обращений, поступивших в Министерство образования и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молодежной политики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Камчатского края </a:t>
            </a:r>
            <a:b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</a:b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во I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I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квартале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2018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года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57448"/>
              </p:ext>
            </p:extLst>
          </p:nvPr>
        </p:nvGraphicFramePr>
        <p:xfrm>
          <a:off x="1943100" y="1842146"/>
          <a:ext cx="6591300" cy="4069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547</TotalTime>
  <Words>145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Constantia</vt:lpstr>
      <vt:lpstr>Times New Roman</vt:lpstr>
      <vt:lpstr>Wingdings 3</vt:lpstr>
      <vt:lpstr>Легкий дым</vt:lpstr>
      <vt:lpstr>                  Министерство образования и молодежной политики Камчатского края </vt:lpstr>
      <vt:lpstr>Основные вопросы, содержащиеся в обращениях граждан, поступивших во II квартале 2018 года</vt:lpstr>
      <vt:lpstr>Количество обращений, поступивших во II квартале 2018 года по сравнению с обращениями, поступившими во II квартале 2017 года, с распределением по районам Камчатского края</vt:lpstr>
      <vt:lpstr>Обращения, поступившие во II квартале 2018 года </vt:lpstr>
      <vt:lpstr>Результаты рассмотрения обращений, поступивших в Министерство образования и молодежной политики Камчатского края  во II квартале 2018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Андрощук Анастасия Алексеевна</dc:creator>
  <cp:lastModifiedBy>Андрощук Анастасия Алексеевна</cp:lastModifiedBy>
  <cp:revision>44</cp:revision>
  <dcterms:created xsi:type="dcterms:W3CDTF">2017-03-28T02:03:13Z</dcterms:created>
  <dcterms:modified xsi:type="dcterms:W3CDTF">2018-07-06T02:57:18Z</dcterms:modified>
</cp:coreProperties>
</file>