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</p:sldMasterIdLst>
  <p:sldIdLst>
    <p:sldId id="258" r:id="rId6"/>
    <p:sldId id="259" r:id="rId7"/>
    <p:sldId id="262" r:id="rId8"/>
    <p:sldId id="260" r:id="rId9"/>
    <p:sldId id="261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II квартал 2016 года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scene3d>
              <a:camera prst="orthographicFront"/>
              <a:lightRig rig="threePt" dir="t"/>
            </a:scene3d>
            <a:sp3d/>
          </c:spPr>
          <c:invertIfNegative val="0"/>
          <c:cat>
            <c:strRef>
              <c:f>Лист1!$A$2:$A$16</c:f>
              <c:strCache>
                <c:ptCount val="15"/>
                <c:pt idx="0">
                  <c:v>Петропавловск-Камчатский ГО</c:v>
                </c:pt>
                <c:pt idx="1">
                  <c:v>Вилучинский ГО</c:v>
                </c:pt>
                <c:pt idx="2">
                  <c:v>Елизовский МР</c:v>
                </c:pt>
                <c:pt idx="3">
                  <c:v>Мильковский МР</c:v>
                </c:pt>
                <c:pt idx="4">
                  <c:v>Соболевский МР</c:v>
                </c:pt>
                <c:pt idx="5">
                  <c:v>Алеутский МР</c:v>
                </c:pt>
                <c:pt idx="6">
                  <c:v>Быстринский МР</c:v>
                </c:pt>
                <c:pt idx="7">
                  <c:v>Усть-Камчатский МР</c:v>
                </c:pt>
                <c:pt idx="8">
                  <c:v>Усть-Большерецкий МР</c:v>
                </c:pt>
                <c:pt idx="9">
                  <c:v>поселок Палана</c:v>
                </c:pt>
                <c:pt idx="10">
                  <c:v>Пенжинский МР</c:v>
                </c:pt>
                <c:pt idx="11">
                  <c:v>Олюторский МР</c:v>
                </c:pt>
                <c:pt idx="12">
                  <c:v>Карагинский МР</c:v>
                </c:pt>
                <c:pt idx="13">
                  <c:v>Тигильский МР</c:v>
                </c:pt>
                <c:pt idx="14">
                  <c:v>не установлено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52</c:v>
                </c:pt>
                <c:pt idx="1">
                  <c:v>3</c:v>
                </c:pt>
                <c:pt idx="2">
                  <c:v>19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2</c:v>
                </c:pt>
                <c:pt idx="7">
                  <c:v>2</c:v>
                </c:pt>
                <c:pt idx="8">
                  <c:v>5</c:v>
                </c:pt>
                <c:pt idx="9">
                  <c:v>0</c:v>
                </c:pt>
                <c:pt idx="10">
                  <c:v>1</c:v>
                </c:pt>
                <c:pt idx="11">
                  <c:v>2</c:v>
                </c:pt>
                <c:pt idx="12">
                  <c:v>0</c:v>
                </c:pt>
                <c:pt idx="13">
                  <c:v>0</c:v>
                </c:pt>
                <c:pt idx="14">
                  <c:v>29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II квартал 2015 года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c:spPr>
          <c:invertIfNegative val="0"/>
          <c:cat>
            <c:strRef>
              <c:f>Лист1!$A$2:$A$16</c:f>
              <c:strCache>
                <c:ptCount val="15"/>
                <c:pt idx="0">
                  <c:v>Петропавловск-Камчатский ГО</c:v>
                </c:pt>
                <c:pt idx="1">
                  <c:v>Вилучинский ГО</c:v>
                </c:pt>
                <c:pt idx="2">
                  <c:v>Елизовский МР</c:v>
                </c:pt>
                <c:pt idx="3">
                  <c:v>Мильковский МР</c:v>
                </c:pt>
                <c:pt idx="4">
                  <c:v>Соболевский МР</c:v>
                </c:pt>
                <c:pt idx="5">
                  <c:v>Алеутский МР</c:v>
                </c:pt>
                <c:pt idx="6">
                  <c:v>Быстринский МР</c:v>
                </c:pt>
                <c:pt idx="7">
                  <c:v>Усть-Камчатский МР</c:v>
                </c:pt>
                <c:pt idx="8">
                  <c:v>Усть-Большерецкий МР</c:v>
                </c:pt>
                <c:pt idx="9">
                  <c:v>поселок Палана</c:v>
                </c:pt>
                <c:pt idx="10">
                  <c:v>Пенжинский МР</c:v>
                </c:pt>
                <c:pt idx="11">
                  <c:v>Олюторский МР</c:v>
                </c:pt>
                <c:pt idx="12">
                  <c:v>Карагинский МР</c:v>
                </c:pt>
                <c:pt idx="13">
                  <c:v>Тигильский МР</c:v>
                </c:pt>
                <c:pt idx="14">
                  <c:v>не установлено</c:v>
                </c:pt>
              </c:strCache>
            </c:strRef>
          </c:cat>
          <c:val>
            <c:numRef>
              <c:f>Лист1!$C$2:$C$16</c:f>
              <c:numCache>
                <c:formatCode>General</c:formatCode>
                <c:ptCount val="15"/>
                <c:pt idx="0">
                  <c:v>86</c:v>
                </c:pt>
                <c:pt idx="1">
                  <c:v>4</c:v>
                </c:pt>
                <c:pt idx="2">
                  <c:v>43</c:v>
                </c:pt>
                <c:pt idx="3">
                  <c:v>3</c:v>
                </c:pt>
                <c:pt idx="4">
                  <c:v>1</c:v>
                </c:pt>
                <c:pt idx="5">
                  <c:v>0</c:v>
                </c:pt>
                <c:pt idx="6">
                  <c:v>1</c:v>
                </c:pt>
                <c:pt idx="7">
                  <c:v>7</c:v>
                </c:pt>
                <c:pt idx="8">
                  <c:v>5</c:v>
                </c:pt>
                <c:pt idx="9">
                  <c:v>2</c:v>
                </c:pt>
                <c:pt idx="10">
                  <c:v>0</c:v>
                </c:pt>
                <c:pt idx="11">
                  <c:v>2</c:v>
                </c:pt>
                <c:pt idx="12">
                  <c:v>5</c:v>
                </c:pt>
                <c:pt idx="13">
                  <c:v>3</c:v>
                </c:pt>
                <c:pt idx="14">
                  <c:v>23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Лист1!$A$2:$A$16</c:f>
              <c:strCache>
                <c:ptCount val="15"/>
                <c:pt idx="0">
                  <c:v>Петропавловск-Камчатский ГО</c:v>
                </c:pt>
                <c:pt idx="1">
                  <c:v>Вилучинский ГО</c:v>
                </c:pt>
                <c:pt idx="2">
                  <c:v>Елизовский МР</c:v>
                </c:pt>
                <c:pt idx="3">
                  <c:v>Мильковский МР</c:v>
                </c:pt>
                <c:pt idx="4">
                  <c:v>Соболевский МР</c:v>
                </c:pt>
                <c:pt idx="5">
                  <c:v>Алеутский МР</c:v>
                </c:pt>
                <c:pt idx="6">
                  <c:v>Быстринский МР</c:v>
                </c:pt>
                <c:pt idx="7">
                  <c:v>Усть-Камчатский МР</c:v>
                </c:pt>
                <c:pt idx="8">
                  <c:v>Усть-Большерецкий МР</c:v>
                </c:pt>
                <c:pt idx="9">
                  <c:v>поселок Палана</c:v>
                </c:pt>
                <c:pt idx="10">
                  <c:v>Пенжинский МР</c:v>
                </c:pt>
                <c:pt idx="11">
                  <c:v>Олюторский МР</c:v>
                </c:pt>
                <c:pt idx="12">
                  <c:v>Карагинский МР</c:v>
                </c:pt>
                <c:pt idx="13">
                  <c:v>Тигильский МР</c:v>
                </c:pt>
                <c:pt idx="14">
                  <c:v>не установлено</c:v>
                </c:pt>
              </c:strCache>
            </c:strRef>
          </c:cat>
          <c:val>
            <c:numRef>
              <c:f>Лист1!$D$2:$D$16</c:f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Столбец2</c:v>
                </c:pt>
              </c:strCache>
            </c:strRef>
          </c:tx>
          <c:invertIfNegative val="0"/>
          <c:cat>
            <c:strRef>
              <c:f>Лист1!$A$2:$A$16</c:f>
              <c:strCache>
                <c:ptCount val="15"/>
                <c:pt idx="0">
                  <c:v>Петропавловск-Камчатский ГО</c:v>
                </c:pt>
                <c:pt idx="1">
                  <c:v>Вилучинский ГО</c:v>
                </c:pt>
                <c:pt idx="2">
                  <c:v>Елизовский МР</c:v>
                </c:pt>
                <c:pt idx="3">
                  <c:v>Мильковский МР</c:v>
                </c:pt>
                <c:pt idx="4">
                  <c:v>Соболевский МР</c:v>
                </c:pt>
                <c:pt idx="5">
                  <c:v>Алеутский МР</c:v>
                </c:pt>
                <c:pt idx="6">
                  <c:v>Быстринский МР</c:v>
                </c:pt>
                <c:pt idx="7">
                  <c:v>Усть-Камчатский МР</c:v>
                </c:pt>
                <c:pt idx="8">
                  <c:v>Усть-Большерецкий МР</c:v>
                </c:pt>
                <c:pt idx="9">
                  <c:v>поселок Палана</c:v>
                </c:pt>
                <c:pt idx="10">
                  <c:v>Пенжинский МР</c:v>
                </c:pt>
                <c:pt idx="11">
                  <c:v>Олюторский МР</c:v>
                </c:pt>
                <c:pt idx="12">
                  <c:v>Карагинский МР</c:v>
                </c:pt>
                <c:pt idx="13">
                  <c:v>Тигильский МР</c:v>
                </c:pt>
                <c:pt idx="14">
                  <c:v>не установлено</c:v>
                </c:pt>
              </c:strCache>
            </c:strRef>
          </c:cat>
          <c:val>
            <c:numRef>
              <c:f>Лист1!$E$2:$E$16</c:f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0"/>
        <c:axId val="93782400"/>
        <c:axId val="93783936"/>
      </c:barChart>
      <c:catAx>
        <c:axId val="93782400"/>
        <c:scaling>
          <c:orientation val="minMax"/>
        </c:scaling>
        <c:delete val="0"/>
        <c:axPos val="b"/>
        <c:majorTickMark val="none"/>
        <c:minorTickMark val="none"/>
        <c:tickLblPos val="nextTo"/>
        <c:crossAx val="93783936"/>
        <c:crosses val="autoZero"/>
        <c:auto val="1"/>
        <c:lblAlgn val="ctr"/>
        <c:lblOffset val="100"/>
        <c:noMultiLvlLbl val="0"/>
      </c:catAx>
      <c:valAx>
        <c:axId val="93783936"/>
        <c:scaling>
          <c:orientation val="minMax"/>
          <c:max val="100"/>
          <c:min val="0"/>
        </c:scaling>
        <c:delete val="0"/>
        <c:axPos val="l"/>
        <c:majorGridlines>
          <c:spPr>
            <a:ln>
              <a:solidFill>
                <a:schemeClr val="tx1">
                  <a:lumMod val="75000"/>
                  <a:lumOff val="25000"/>
                </a:schemeClr>
              </a:solidFill>
            </a:ln>
          </c:spPr>
        </c:majorGridlines>
        <c:minorGridlines/>
        <c:numFmt formatCode="General" sourceLinked="0"/>
        <c:majorTickMark val="out"/>
        <c:minorTickMark val="none"/>
        <c:tickLblPos val="nextTo"/>
        <c:crossAx val="93782400"/>
        <c:crosses val="autoZero"/>
        <c:crossBetween val="between"/>
      </c:valAx>
      <c:spPr>
        <a:scene3d>
          <a:camera prst="orthographicFront"/>
          <a:lightRig rig="threePt" dir="t"/>
        </a:scene3d>
        <a:sp3d>
          <a:bevelT w="114300" prst="artDeco"/>
        </a:sp3d>
      </c:spPr>
    </c:plotArea>
    <c:legend>
      <c:legendPos val="r"/>
      <c:layout>
        <c:manualLayout>
          <c:xMode val="edge"/>
          <c:yMode val="edge"/>
          <c:x val="0.66491316710411197"/>
          <c:y val="0.80311623429990531"/>
          <c:w val="0.27953127734033245"/>
          <c:h val="0.1312029890478998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253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392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4610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86394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02448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6764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43492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1425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6094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0368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400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2461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2254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64537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728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8433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3163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73621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252582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30143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215652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8435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80767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126272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717643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08473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4929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52692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4632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09184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936558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63179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162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13172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953003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41844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220398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989561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49175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70014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23716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51158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763977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746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27108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86873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89439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11024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661260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3686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953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710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2097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138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8151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5003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724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8302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4123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CA500-1618-46F5-9319-B0DAD2AD73C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27.10.2016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85349-EFD8-49D6-8B24-5FCCD851E6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6818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19872" y="274638"/>
            <a:ext cx="5266928" cy="1138138"/>
          </a:xfrm>
        </p:spPr>
        <p:txBody>
          <a:bodyPr>
            <a:normAutofit/>
          </a:bodyPr>
          <a:lstStyle/>
          <a:p>
            <a:r>
              <a:rPr lang="ru-RU" sz="2400" b="1" i="1" dirty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Министерство образования и науки Камчатского края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Constantia" panose="0203060205030603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717032"/>
            <a:ext cx="8219256" cy="2764904"/>
          </a:xfrm>
          <a:solidFill>
            <a:schemeClr val="accent6">
              <a:lumMod val="60000"/>
              <a:lumOff val="40000"/>
            </a:schemeClr>
          </a:solidFill>
          <a:scene3d>
            <a:camera prst="perspectiveRelaxedModerately"/>
            <a:lightRig rig="threePt" dir="t"/>
          </a:scene3d>
          <a:sp3d>
            <a:bevelT w="101600" prst="rible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0" lvl="0" indent="0" algn="ctr">
              <a:spcBef>
                <a:spcPct val="0"/>
              </a:spcBef>
              <a:buNone/>
              <a:defRPr/>
            </a:pPr>
            <a:r>
              <a:rPr lang="ru-RU" sz="3600" b="1" i="1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onstantia" panose="02030602050306030303" pitchFamily="18" charset="0"/>
                <a:cs typeface="Arial" charset="0"/>
              </a:rPr>
              <a:t> </a:t>
            </a:r>
            <a:r>
              <a:rPr lang="ru-RU" sz="3600" b="1" i="1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onstantia" panose="02030602050306030303" pitchFamily="18" charset="0"/>
                <a:cs typeface="Arial" charset="0"/>
              </a:rPr>
              <a:t>Во </a:t>
            </a:r>
            <a:r>
              <a:rPr lang="en-US" sz="3600" b="1" i="1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onstantia" panose="02030602050306030303" pitchFamily="18" charset="0"/>
                <a:cs typeface="Arial" charset="0"/>
              </a:rPr>
              <a:t>I</a:t>
            </a:r>
            <a:r>
              <a:rPr lang="en-US" sz="3600" b="1" i="1" u="sng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onstantia" panose="02030602050306030303" pitchFamily="18" charset="0"/>
                <a:cs typeface="Arial" charset="0"/>
              </a:rPr>
              <a:t>I </a:t>
            </a:r>
            <a:r>
              <a:rPr lang="ru-RU" sz="3600" b="1" i="1" u="sng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onstantia" panose="02030602050306030303" pitchFamily="18" charset="0"/>
                <a:cs typeface="Arial" charset="0"/>
              </a:rPr>
              <a:t>квартале 2016 года </a:t>
            </a:r>
            <a:r>
              <a:rPr lang="ru-RU" sz="3600" b="1" i="1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onstantia" panose="02030602050306030303" pitchFamily="18" charset="0"/>
                <a:cs typeface="Arial" charset="0"/>
              </a:rPr>
              <a:t>поступило </a:t>
            </a:r>
            <a:r>
              <a:rPr lang="en-US" sz="3600" b="1" i="1" u="sng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onstantia" panose="02030602050306030303" pitchFamily="18" charset="0"/>
                <a:cs typeface="Arial" charset="0"/>
              </a:rPr>
              <a:t>119</a:t>
            </a:r>
            <a:r>
              <a:rPr lang="ru-RU" sz="3600" b="1" i="1" u="sng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onstantia" panose="02030602050306030303" pitchFamily="18" charset="0"/>
                <a:cs typeface="Arial" charset="0"/>
              </a:rPr>
              <a:t> обращени</a:t>
            </a:r>
            <a:r>
              <a:rPr lang="ru-RU" sz="3600" b="1" i="1" u="sng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onstantia" panose="02030602050306030303" pitchFamily="18" charset="0"/>
                <a:cs typeface="Arial" charset="0"/>
              </a:rPr>
              <a:t>й</a:t>
            </a:r>
            <a:r>
              <a:rPr lang="ru-RU" sz="3600" b="1" i="1" dirty="0" smtClean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onstantia" panose="02030602050306030303" pitchFamily="18" charset="0"/>
                <a:cs typeface="Arial" charset="0"/>
              </a:rPr>
              <a:t>, </a:t>
            </a:r>
            <a:r>
              <a:rPr lang="ru-RU" sz="3600" b="1" i="1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onstantia" panose="02030602050306030303" pitchFamily="18" charset="0"/>
                <a:cs typeface="Arial" charset="0"/>
              </a:rPr>
              <a:t>за аналогичный период 2015 года поступило </a:t>
            </a:r>
            <a:r>
              <a:rPr lang="ru-RU" sz="3600" b="1" i="1" u="sng" dirty="0" smtClean="0">
                <a:latin typeface="Constantia" panose="02030602050306030303" pitchFamily="18" charset="0"/>
                <a:cs typeface="Arial" charset="0"/>
              </a:rPr>
              <a:t>1</a:t>
            </a:r>
            <a:r>
              <a:rPr lang="en-US" sz="3600" b="1" i="1" u="sng" dirty="0" smtClean="0">
                <a:latin typeface="Constantia" panose="02030602050306030303" pitchFamily="18" charset="0"/>
                <a:cs typeface="Arial" charset="0"/>
              </a:rPr>
              <a:t>85</a:t>
            </a:r>
            <a:r>
              <a:rPr lang="ru-RU" sz="3600" b="1" i="1" u="sng" dirty="0" smtClean="0">
                <a:latin typeface="Constantia" panose="02030602050306030303" pitchFamily="18" charset="0"/>
                <a:cs typeface="Arial" charset="0"/>
              </a:rPr>
              <a:t> обращений </a:t>
            </a:r>
            <a:r>
              <a:rPr lang="ru-RU" sz="3600" b="1" i="1" u="sng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onstantia" panose="02030602050306030303" pitchFamily="18" charset="0"/>
                <a:cs typeface="Arial" charset="0"/>
              </a:rPr>
              <a:t>граждан</a:t>
            </a:r>
            <a:r>
              <a:rPr lang="ru-RU" sz="3600" b="1" i="1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onstantia" panose="02030602050306030303" pitchFamily="18" charset="0"/>
                <a:cs typeface="Arial" charset="0"/>
              </a:rPr>
              <a:t> </a:t>
            </a:r>
          </a:p>
          <a:p>
            <a:endParaRPr lang="ru-RU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585811" y="2276872"/>
            <a:ext cx="8075240" cy="1368152"/>
          </a:xfrm>
          <a:prstGeom prst="rect">
            <a:avLst/>
          </a:prstGeom>
          <a:effectLst>
            <a:glow rad="228600">
              <a:schemeClr val="tx2">
                <a:lumMod val="60000"/>
                <a:lumOff val="40000"/>
                <a:alpha val="40000"/>
              </a:schemeClr>
            </a:glow>
          </a:effectLst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ea typeface="+mj-ea"/>
                <a:cs typeface="+mj-cs"/>
              </a:rPr>
              <a:t>Обзор обращений граждан, поступивших </a:t>
            </a:r>
            <a:b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ea typeface="+mj-ea"/>
                <a:cs typeface="+mj-cs"/>
              </a:rPr>
            </a:br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ea typeface="+mj-ea"/>
                <a:cs typeface="+mj-cs"/>
              </a:rPr>
              <a:t>во  </a:t>
            </a: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ea typeface="+mj-ea"/>
                <a:cs typeface="+mj-cs"/>
              </a:rPr>
              <a:t>II </a:t>
            </a:r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ea typeface="+mj-ea"/>
                <a:cs typeface="+mj-cs"/>
              </a:rPr>
              <a:t>квартале 201</a:t>
            </a: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ea typeface="+mj-ea"/>
                <a:cs typeface="+mj-cs"/>
              </a:rPr>
              <a:t>6</a:t>
            </a:r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ea typeface="+mj-ea"/>
                <a:cs typeface="+mj-cs"/>
              </a:rPr>
              <a:t> года</a:t>
            </a:r>
            <a:b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ea typeface="+mj-ea"/>
                <a:cs typeface="+mj-cs"/>
              </a:rPr>
            </a:br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ea typeface="+mj-ea"/>
                <a:cs typeface="+mj-cs"/>
              </a:rPr>
              <a:t> </a:t>
            </a: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ea typeface="+mj-ea"/>
                <a:cs typeface="+mj-cs"/>
              </a:rPr>
              <a:t>(</a:t>
            </a:r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ea typeface="+mj-ea"/>
                <a:cs typeface="+mj-cs"/>
              </a:rPr>
              <a:t>апрель, май, июнь)</a:t>
            </a:r>
          </a:p>
        </p:txBody>
      </p:sp>
      <p:pic>
        <p:nvPicPr>
          <p:cNvPr id="5" name="Picture 2" descr="Герб Камчатского кра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04664"/>
            <a:ext cx="1285875" cy="164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4392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>
          <a:gsLst>
            <a:gs pos="0">
              <a:schemeClr val="accent6">
                <a:lumMod val="60000"/>
                <a:lumOff val="40000"/>
              </a:schemeClr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5596" y="404664"/>
            <a:ext cx="8676884" cy="576064"/>
          </a:xfrm>
        </p:spPr>
        <p:txBody>
          <a:bodyPr>
            <a:normAutofit fontScale="90000"/>
          </a:bodyPr>
          <a:lstStyle/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mbria" pitchFamily="18" charset="0"/>
              </a:rPr>
              <a:t>Основные вопросы, содержащиеся в обращениях граждан, поступивших во 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mbria" pitchFamily="18" charset="0"/>
              </a:rPr>
              <a:t>II 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mbria" pitchFamily="18" charset="0"/>
              </a:rPr>
              <a:t>квартале 2016 года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3171649" y="3429000"/>
            <a:ext cx="2736304" cy="792088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i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119</a:t>
            </a:r>
            <a:endParaRPr lang="ru-RU" sz="3600" b="1" i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989215" y="1988840"/>
            <a:ext cx="1656024" cy="1440160"/>
          </a:xfrm>
          <a:prstGeom prst="flowChartAlternateProcess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defRPr/>
            </a:pPr>
            <a:r>
              <a:rPr lang="ru-RU" sz="1600" b="1" i="1" dirty="0">
                <a:solidFill>
                  <a:sysClr val="windowText" lastClr="000000"/>
                </a:solidFill>
                <a:latin typeface="Constantia"/>
              </a:rPr>
              <a:t>Вопросы, касающиеся ДОУ </a:t>
            </a:r>
            <a:endParaRPr lang="ru-RU" sz="1600" b="1" i="1" dirty="0" smtClean="0">
              <a:solidFill>
                <a:sysClr val="windowText" lastClr="000000"/>
              </a:solidFill>
              <a:latin typeface="Constantia"/>
            </a:endParaRPr>
          </a:p>
          <a:p>
            <a:pPr marL="0" lvl="1" algn="ctr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defRPr/>
            </a:pPr>
            <a:r>
              <a:rPr lang="ru-RU" sz="2400" b="1" i="1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11%</a:t>
            </a:r>
            <a:endParaRPr lang="ru-RU" sz="2400" b="1" i="1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3459801" y="1124744"/>
            <a:ext cx="2160000" cy="1872000"/>
          </a:xfrm>
          <a:prstGeom prst="flowChartAlternateProcess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defRPr/>
            </a:pPr>
            <a:r>
              <a:rPr lang="ru-RU" sz="1600" b="1" i="1" dirty="0" smtClean="0">
                <a:solidFill>
                  <a:sysClr val="windowText" lastClr="000000"/>
                </a:solidFill>
                <a:latin typeface="Constantia"/>
              </a:rPr>
              <a:t>Получение жилья. Вопросы </a:t>
            </a:r>
            <a:r>
              <a:rPr lang="ru-RU" sz="1600" b="1" i="1" dirty="0">
                <a:solidFill>
                  <a:sysClr val="windowText" lastClr="000000"/>
                </a:solidFill>
                <a:latin typeface="Constantia"/>
              </a:rPr>
              <a:t>опеки и попечительства  </a:t>
            </a:r>
            <a:r>
              <a:rPr lang="ru-RU" sz="2400" b="1" i="1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25%</a:t>
            </a:r>
            <a:endParaRPr lang="ru-RU" sz="2400" b="1" i="1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413239" y="4217392"/>
            <a:ext cx="2232000" cy="1440000"/>
          </a:xfrm>
          <a:prstGeom prst="flowChartAlternateProcess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defRPr/>
            </a:pPr>
            <a:r>
              <a:rPr lang="ru-RU" sz="1600" b="1" i="1" dirty="0">
                <a:solidFill>
                  <a:sysClr val="windowText" lastClr="000000"/>
                </a:solidFill>
                <a:latin typeface="Constantia"/>
              </a:rPr>
              <a:t>Вопросы </a:t>
            </a:r>
            <a:r>
              <a:rPr lang="ru-RU" sz="1600" b="1" i="1" dirty="0" smtClean="0">
                <a:solidFill>
                  <a:sysClr val="windowText" lastClr="000000"/>
                </a:solidFill>
                <a:latin typeface="Constantia"/>
              </a:rPr>
              <a:t>основного общего образования</a:t>
            </a:r>
          </a:p>
          <a:p>
            <a:pPr marL="0" lvl="1" algn="ctr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defRPr/>
            </a:pPr>
            <a:r>
              <a:rPr lang="ru-RU" sz="2400" b="1" i="1" dirty="0" smtClean="0">
                <a:solidFill>
                  <a:sysClr val="windowText" lastClr="000000"/>
                </a:solidFill>
                <a:latin typeface="Constantia"/>
              </a:rPr>
              <a:t> </a:t>
            </a:r>
            <a:r>
              <a:rPr lang="ru-RU" sz="2400" b="1" i="1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20%</a:t>
            </a:r>
            <a:endParaRPr lang="ru-RU" sz="2400" b="1" i="1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3460033" y="4653136"/>
            <a:ext cx="2160000" cy="1872208"/>
          </a:xfrm>
          <a:prstGeom prst="flowChartAlternateProcess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defRPr/>
            </a:pPr>
            <a:r>
              <a:rPr lang="ru-RU" sz="1600" b="1" i="1" dirty="0">
                <a:solidFill>
                  <a:sysClr val="windowText" lastClr="000000"/>
                </a:solidFill>
                <a:latin typeface="Constantia"/>
              </a:rPr>
              <a:t>Другие вопросы, касающиеся системы образования Камчатского края </a:t>
            </a:r>
            <a:endParaRPr lang="ru-RU" sz="1600" b="1" i="1" dirty="0" smtClean="0">
              <a:solidFill>
                <a:sysClr val="windowText" lastClr="000000"/>
              </a:solidFill>
              <a:latin typeface="Constantia"/>
            </a:endParaRPr>
          </a:p>
          <a:p>
            <a:pPr marL="0" lvl="1" algn="ctr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defRPr/>
            </a:pPr>
            <a:r>
              <a:rPr lang="ru-RU" sz="1600" b="1" i="1" dirty="0" smtClean="0">
                <a:solidFill>
                  <a:sysClr val="windowText" lastClr="000000"/>
                </a:solidFill>
                <a:latin typeface="Constantia"/>
              </a:rPr>
              <a:t> </a:t>
            </a:r>
            <a:r>
              <a:rPr lang="ru-RU" sz="2400" b="1" i="1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29%</a:t>
            </a:r>
            <a:endParaRPr lang="ru-RU" sz="2400" b="1" i="1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Блок-схема: альтернативный процесс 35"/>
          <p:cNvSpPr/>
          <p:nvPr/>
        </p:nvSpPr>
        <p:spPr>
          <a:xfrm>
            <a:off x="6392967" y="1988840"/>
            <a:ext cx="1656024" cy="1440160"/>
          </a:xfrm>
          <a:prstGeom prst="flowChartAlternateProcess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defRPr/>
            </a:pPr>
            <a:r>
              <a:rPr lang="ru-RU" sz="1600" b="1" i="1" dirty="0" smtClean="0">
                <a:solidFill>
                  <a:sysClr val="windowText" lastClr="000000"/>
                </a:solidFill>
                <a:latin typeface="Constantia"/>
              </a:rPr>
              <a:t>ЕГЭ</a:t>
            </a:r>
          </a:p>
          <a:p>
            <a:pPr marL="0" lvl="1" algn="ctr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defRPr/>
            </a:pPr>
            <a:r>
              <a:rPr lang="ru-RU" sz="1600" b="1" i="1" dirty="0" smtClean="0">
                <a:solidFill>
                  <a:sysClr val="windowText" lastClr="000000"/>
                </a:solidFill>
                <a:latin typeface="Constantia"/>
              </a:rPr>
              <a:t> </a:t>
            </a:r>
            <a:r>
              <a:rPr lang="ru-RU" sz="2400" b="1" i="1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10%</a:t>
            </a:r>
            <a:endParaRPr lang="ru-RU" sz="2400" b="1" i="1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Блок-схема: альтернативный процесс 37"/>
          <p:cNvSpPr/>
          <p:nvPr/>
        </p:nvSpPr>
        <p:spPr>
          <a:xfrm>
            <a:off x="6360678" y="4221088"/>
            <a:ext cx="2232248" cy="1440160"/>
          </a:xfrm>
          <a:prstGeom prst="flowChartAlternateProcess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defRPr/>
            </a:pPr>
            <a:r>
              <a:rPr lang="ru-RU" sz="1600" b="1" i="1" dirty="0" smtClean="0">
                <a:solidFill>
                  <a:sysClr val="windowText" lastClr="000000"/>
                </a:solidFill>
                <a:latin typeface="Constantia"/>
              </a:rPr>
              <a:t>Вопросы трудоустройства </a:t>
            </a:r>
            <a:r>
              <a:rPr lang="ru-RU" sz="2400" b="1" i="1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5%</a:t>
            </a:r>
            <a:endParaRPr lang="ru-RU" sz="2400" b="1" i="1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6" name="Прямая со стрелкой 25"/>
          <p:cNvCxnSpPr/>
          <p:nvPr/>
        </p:nvCxnSpPr>
        <p:spPr>
          <a:xfrm>
            <a:off x="2555776" y="3366655"/>
            <a:ext cx="615873" cy="1440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flipH="1">
            <a:off x="5907952" y="3403600"/>
            <a:ext cx="608263" cy="1440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endCxn id="4" idx="0"/>
          </p:cNvCxnSpPr>
          <p:nvPr/>
        </p:nvCxnSpPr>
        <p:spPr>
          <a:xfrm>
            <a:off x="4539801" y="2996744"/>
            <a:ext cx="0" cy="4322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>
            <a:stCxn id="9" idx="0"/>
          </p:cNvCxnSpPr>
          <p:nvPr/>
        </p:nvCxnSpPr>
        <p:spPr>
          <a:xfrm flipH="1" flipV="1">
            <a:off x="4539801" y="4221088"/>
            <a:ext cx="232" cy="4320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 flipV="1">
            <a:off x="2581958" y="4149080"/>
            <a:ext cx="589691" cy="20119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 стрелкой 58"/>
          <p:cNvCxnSpPr/>
          <p:nvPr/>
        </p:nvCxnSpPr>
        <p:spPr>
          <a:xfrm flipH="1" flipV="1">
            <a:off x="5875662" y="4183236"/>
            <a:ext cx="517305" cy="16703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181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01006"/>
          </a:xfrm>
        </p:spPr>
        <p:txBody>
          <a:bodyPr>
            <a:normAutofit fontScale="90000"/>
          </a:bodyPr>
          <a:lstStyle/>
          <a:p>
            <a:pPr lvl="0" fontAlgn="base">
              <a:spcAft>
                <a:spcPct val="0"/>
              </a:spcAft>
              <a:defRPr/>
            </a:pPr>
            <a:r>
              <a:rPr lang="ru-RU" sz="24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  <a:ea typeface="+mn-ea"/>
                <a:cs typeface="Arial" charset="0"/>
              </a:rPr>
              <a:t/>
            </a:r>
            <a:br>
              <a:rPr lang="ru-RU" sz="24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  <a:ea typeface="+mn-ea"/>
                <a:cs typeface="Arial" charset="0"/>
              </a:rPr>
            </a:br>
            <a:r>
              <a:rPr lang="ru-RU" sz="2400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  <a:ea typeface="+mn-ea"/>
                <a:cs typeface="Arial" charset="0"/>
              </a:rPr>
              <a:t/>
            </a:r>
            <a:br>
              <a:rPr lang="ru-RU" sz="2400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  <a:ea typeface="+mn-ea"/>
                <a:cs typeface="Arial" charset="0"/>
              </a:rPr>
            </a:b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  <a:ea typeface="+mn-ea"/>
                <a:cs typeface="Arial" charset="0"/>
              </a:rPr>
              <a:t>Количество обращений, поступивших во 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  <a:ea typeface="+mn-ea"/>
                <a:cs typeface="Arial" charset="0"/>
              </a:rPr>
              <a:t>II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  <a:ea typeface="+mn-ea"/>
                <a:cs typeface="Arial" charset="0"/>
              </a:rPr>
              <a:t> квартале 201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  <a:ea typeface="+mn-ea"/>
                <a:cs typeface="Arial" charset="0"/>
              </a:rPr>
              <a:t>6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  <a:ea typeface="+mn-ea"/>
                <a:cs typeface="Arial" charset="0"/>
              </a:rPr>
              <a:t> года по сравнению с обращениями, поступившими во 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  <a:ea typeface="+mn-ea"/>
                <a:cs typeface="Arial" charset="0"/>
              </a:rPr>
              <a:t>II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  <a:ea typeface="+mn-ea"/>
                <a:cs typeface="Arial" charset="0"/>
              </a:rPr>
              <a:t> квартале 201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  <a:ea typeface="+mn-ea"/>
                <a:cs typeface="Arial" charset="0"/>
              </a:rPr>
              <a:t>5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  <a:ea typeface="+mn-ea"/>
                <a:cs typeface="Arial" charset="0"/>
              </a:rPr>
              <a:t> года, с распределением по районам Камчатского края</a:t>
            </a:r>
            <a:r>
              <a:rPr lang="ru-RU" sz="2400" i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ea typeface="+mn-ea"/>
                <a:cs typeface="Arial" charset="0"/>
              </a:rPr>
              <a:t/>
            </a:r>
            <a:br>
              <a:rPr lang="ru-RU" sz="2400" i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ea typeface="+mn-ea"/>
                <a:cs typeface="Arial" charset="0"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819268"/>
              </p:ext>
            </p:extLst>
          </p:nvPr>
        </p:nvGraphicFramePr>
        <p:xfrm>
          <a:off x="0" y="1340768"/>
          <a:ext cx="9144000" cy="5373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89806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6B19C">
                <a:lumMod val="60000"/>
                <a:lumOff val="40000"/>
              </a:srgbClr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Constantia" panose="02030602050306030303" pitchFamily="18" charset="0"/>
              </a:rPr>
              <a:t>Обращения поступившие 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Constantia" panose="02030602050306030303" pitchFamily="18" charset="0"/>
              </a:rPr>
              <a:t>во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  <a:latin typeface="Constantia" panose="02030602050306030303" pitchFamily="18" charset="0"/>
              </a:rPr>
              <a:t> II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Constantia" panose="02030602050306030303" pitchFamily="18" charset="0"/>
              </a:rPr>
              <a:t>квартале 2016 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Constantia" panose="02030602050306030303" pitchFamily="18" charset="0"/>
              </a:rPr>
              <a:t>года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Constantia" panose="02030602050306030303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347724" y="3158419"/>
            <a:ext cx="2895600" cy="1836272"/>
          </a:xfrm>
          <a:prstGeom prst="roundRect">
            <a:avLst/>
          </a:prstGeom>
          <a:solidFill>
            <a:schemeClr val="bg2">
              <a:lumMod val="75000"/>
            </a:schemeClr>
          </a:solidFill>
          <a:ln/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2000" b="1" i="1" kern="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000" b="1" i="1" kern="0" dirty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Всего поступило обращений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4000" b="1" i="1" kern="0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119</a:t>
            </a:r>
            <a:r>
              <a:rPr lang="ru-RU" sz="4000" b="1" i="1" kern="0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 </a:t>
            </a:r>
            <a:endParaRPr lang="ru-RU" sz="4000" b="1" i="1" kern="0" dirty="0">
              <a:solidFill>
                <a:srgbClr val="4F81B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kern="0" dirty="0">
              <a:solidFill>
                <a:prstClr val="white"/>
              </a:solidFill>
              <a:latin typeface="Constantia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491880" y="1322351"/>
            <a:ext cx="2520000" cy="1224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 smtClean="0">
                <a:solidFill>
                  <a:prstClr val="black"/>
                </a:solidFill>
                <a:latin typeface="Constantia"/>
                <a:cs typeface="Arial" charset="0"/>
              </a:rPr>
              <a:t>Принятые </a:t>
            </a:r>
            <a:r>
              <a:rPr lang="ru-RU" sz="1400" b="1" i="1" dirty="0">
                <a:solidFill>
                  <a:prstClr val="black"/>
                </a:solidFill>
                <a:latin typeface="Constantia"/>
                <a:cs typeface="Arial" charset="0"/>
              </a:rPr>
              <a:t>на  личном приеме   </a:t>
            </a:r>
            <a:endParaRPr lang="ru-RU" sz="1400" b="1" i="1" dirty="0" smtClean="0">
              <a:solidFill>
                <a:prstClr val="black"/>
              </a:solidFill>
              <a:latin typeface="Constantia"/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14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6443289" y="2348880"/>
            <a:ext cx="2520000" cy="1224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i="1" dirty="0">
                <a:solidFill>
                  <a:prstClr val="black"/>
                </a:solidFill>
                <a:latin typeface="Constantia" panose="02030602050306030303" pitchFamily="18" charset="0"/>
              </a:rPr>
              <a:t>Переданные лично </a:t>
            </a:r>
            <a:endParaRPr lang="ru-RU" sz="1400" b="1" i="1" dirty="0" smtClean="0">
              <a:solidFill>
                <a:prstClr val="black"/>
              </a:solidFill>
              <a:latin typeface="Constantia" panose="02030602050306030303" pitchFamily="18" charset="0"/>
            </a:endParaRPr>
          </a:p>
          <a:p>
            <a:pPr algn="ctr"/>
            <a:r>
              <a:rPr lang="ru-RU" sz="1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  <a:endParaRPr lang="ru-RU" sz="14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6372200" y="4653136"/>
            <a:ext cx="2520000" cy="1224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>
                <a:solidFill>
                  <a:prstClr val="black"/>
                </a:solidFill>
                <a:latin typeface="Constantia"/>
                <a:cs typeface="Arial" charset="0"/>
              </a:rPr>
              <a:t>Полученные по почте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53</a:t>
            </a:r>
            <a:endParaRPr lang="ru-RU" sz="14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683568" y="4653136"/>
            <a:ext cx="2520000" cy="1224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>
                <a:solidFill>
                  <a:prstClr val="black"/>
                </a:solidFill>
                <a:latin typeface="Constantia"/>
                <a:cs typeface="Arial" charset="0"/>
              </a:rPr>
              <a:t>Полученные по факсу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14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563473" y="2494005"/>
            <a:ext cx="2520280" cy="122413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>
                <a:solidFill>
                  <a:prstClr val="black"/>
                </a:solidFill>
                <a:latin typeface="Constantia"/>
                <a:cs typeface="Arial" charset="0"/>
              </a:rPr>
              <a:t>Полученные по электронной почте, </a:t>
            </a:r>
            <a:r>
              <a:rPr lang="ru-RU" sz="1400" b="1" i="1" dirty="0" smtClean="0">
                <a:solidFill>
                  <a:prstClr val="black"/>
                </a:solidFill>
                <a:latin typeface="Constantia"/>
                <a:cs typeface="Arial" charset="0"/>
              </a:rPr>
              <a:t>интернету</a:t>
            </a:r>
            <a:endParaRPr lang="ru-RU" sz="1400" b="1" i="1" dirty="0">
              <a:solidFill>
                <a:prstClr val="black"/>
              </a:solidFill>
              <a:latin typeface="Constantia"/>
              <a:cs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  <a:endParaRPr lang="ru-RU" sz="1400" b="1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4716016" y="2546351"/>
            <a:ext cx="0" cy="6120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6171316" y="3106073"/>
            <a:ext cx="344900" cy="2155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6171316" y="4869160"/>
            <a:ext cx="272892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3083753" y="4869160"/>
            <a:ext cx="336119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3052434" y="3158419"/>
            <a:ext cx="336119" cy="1632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0803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6B19C">
                <a:lumMod val="60000"/>
                <a:lumOff val="40000"/>
              </a:srgbClr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cs typeface="Browallia New" pitchFamily="34" charset="-34"/>
              </a:rPr>
              <a:t>Результаты рассмотрения обращений, поступивших в 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cs typeface="Browallia New" pitchFamily="34" charset="-34"/>
              </a:rPr>
              <a:t>Министерство образования и науки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cs typeface="Browallia New" pitchFamily="34" charset="-34"/>
              </a:rPr>
              <a:t>Камчатского края </a:t>
            </a:r>
            <a:br>
              <a:rPr lang="ru-RU" sz="2400" b="1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cs typeface="Browallia New" pitchFamily="34" charset="-34"/>
              </a:rPr>
            </a:b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cs typeface="Browallia New" pitchFamily="34" charset="-34"/>
              </a:rPr>
              <a:t>во 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cs typeface="Browallia New" pitchFamily="34" charset="-34"/>
              </a:rPr>
              <a:t>II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квартале 2016 года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Constantia" panose="02030602050306030303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27584" y="1988840"/>
            <a:ext cx="1620000" cy="108012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Разъяснено</a:t>
            </a:r>
          </a:p>
          <a:p>
            <a:pPr algn="ctr"/>
            <a:r>
              <a:rPr lang="ru-RU" b="1" i="1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108</a:t>
            </a:r>
            <a:endParaRPr lang="ru-RU" b="1" i="1" dirty="0">
              <a:solidFill>
                <a:srgbClr val="4F81B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779912" y="1988840"/>
            <a:ext cx="1620000" cy="108012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Меры приняты</a:t>
            </a:r>
          </a:p>
          <a:p>
            <a:pPr algn="ctr"/>
            <a:r>
              <a:rPr lang="ru-RU" b="1" i="1" dirty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</a:t>
            </a:r>
            <a:r>
              <a:rPr lang="ru-RU" b="1" i="1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1</a:t>
            </a:r>
            <a:endParaRPr lang="ru-RU" b="1" i="1" dirty="0">
              <a:solidFill>
                <a:srgbClr val="4F81B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588224" y="1988840"/>
            <a:ext cx="1620000" cy="108012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Решено </a:t>
            </a:r>
          </a:p>
          <a:p>
            <a:pPr algn="ctr"/>
            <a:r>
              <a:rPr lang="ru-RU" b="1" i="1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10</a:t>
            </a:r>
            <a:endParaRPr lang="ru-RU" b="1" i="1" dirty="0">
              <a:solidFill>
                <a:srgbClr val="4F81B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827584" y="3682495"/>
            <a:ext cx="1620000" cy="828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Апрель 28</a:t>
            </a:r>
            <a:endParaRPr lang="ru-RU" b="1" i="1" dirty="0">
              <a:solidFill>
                <a:srgbClr val="4F81B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27584" y="4715165"/>
            <a:ext cx="1620000" cy="828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Май </a:t>
            </a:r>
          </a:p>
          <a:p>
            <a:pPr algn="ctr"/>
            <a:r>
              <a:rPr lang="ru-RU" b="1" i="1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35</a:t>
            </a:r>
            <a:endParaRPr lang="ru-RU" b="1" i="1" dirty="0">
              <a:solidFill>
                <a:srgbClr val="4F81B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827584" y="5804991"/>
            <a:ext cx="1620000" cy="828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Июнь </a:t>
            </a:r>
          </a:p>
          <a:p>
            <a:pPr algn="ctr"/>
            <a:r>
              <a:rPr lang="ru-RU" b="1" i="1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45</a:t>
            </a:r>
            <a:endParaRPr lang="ru-RU" b="1" i="1" dirty="0">
              <a:solidFill>
                <a:srgbClr val="4F81B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3779912" y="4715165"/>
            <a:ext cx="1620000" cy="828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Май</a:t>
            </a:r>
          </a:p>
          <a:p>
            <a:pPr algn="ctr"/>
            <a:r>
              <a:rPr lang="ru-RU" b="1" i="1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0</a:t>
            </a:r>
            <a:endParaRPr lang="ru-RU" b="1" i="1" dirty="0">
              <a:solidFill>
                <a:srgbClr val="4F81B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3779912" y="5804991"/>
            <a:ext cx="1620000" cy="828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Июнь </a:t>
            </a:r>
            <a:endParaRPr lang="ru-RU" b="1" i="1" dirty="0">
              <a:solidFill>
                <a:srgbClr val="4F81B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pPr algn="ctr"/>
            <a:r>
              <a:rPr lang="ru-RU" b="1" i="1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0</a:t>
            </a:r>
            <a:endParaRPr lang="ru-RU" b="1" i="1" dirty="0">
              <a:solidFill>
                <a:srgbClr val="4F81B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6588224" y="5804991"/>
            <a:ext cx="1620000" cy="828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Июнь</a:t>
            </a:r>
            <a:endParaRPr lang="ru-RU" b="1" i="1" dirty="0">
              <a:solidFill>
                <a:srgbClr val="4F81B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  <a:p>
            <a:pPr algn="ctr"/>
            <a:r>
              <a:rPr lang="ru-RU" b="1" i="1" dirty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</a:t>
            </a:r>
            <a:r>
              <a:rPr lang="ru-RU" b="1" i="1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4</a:t>
            </a:r>
            <a:endParaRPr lang="ru-RU" b="1" i="1" dirty="0">
              <a:solidFill>
                <a:srgbClr val="4F81B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6588224" y="4715165"/>
            <a:ext cx="1620000" cy="828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Май</a:t>
            </a:r>
          </a:p>
          <a:p>
            <a:pPr algn="ctr"/>
            <a:r>
              <a:rPr lang="ru-RU" b="1" i="1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4</a:t>
            </a:r>
            <a:endParaRPr lang="ru-RU" b="1" i="1" dirty="0">
              <a:solidFill>
                <a:srgbClr val="4F81B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3815912" y="3682495"/>
            <a:ext cx="1548000" cy="828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Апрель </a:t>
            </a:r>
            <a:r>
              <a:rPr lang="ru-RU" b="1" i="1" dirty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1</a:t>
            </a:r>
          </a:p>
        </p:txBody>
      </p:sp>
      <p:sp>
        <p:nvSpPr>
          <p:cNvPr id="27" name="Овал 26"/>
          <p:cNvSpPr/>
          <p:nvPr/>
        </p:nvSpPr>
        <p:spPr>
          <a:xfrm>
            <a:off x="6588224" y="3682495"/>
            <a:ext cx="1620000" cy="828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Апрель 2</a:t>
            </a:r>
            <a:endParaRPr lang="ru-RU" b="1" i="1" dirty="0">
              <a:solidFill>
                <a:srgbClr val="4F81BD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cxnSp>
        <p:nvCxnSpPr>
          <p:cNvPr id="28" name="Прямая соединительная линия 27"/>
          <p:cNvCxnSpPr>
            <a:stCxn id="7" idx="2"/>
            <a:endCxn id="11" idx="0"/>
          </p:cNvCxnSpPr>
          <p:nvPr/>
        </p:nvCxnSpPr>
        <p:spPr>
          <a:xfrm>
            <a:off x="1637584" y="3068960"/>
            <a:ext cx="0" cy="6135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stCxn id="11" idx="4"/>
            <a:endCxn id="12" idx="0"/>
          </p:cNvCxnSpPr>
          <p:nvPr/>
        </p:nvCxnSpPr>
        <p:spPr>
          <a:xfrm>
            <a:off x="1637584" y="4510495"/>
            <a:ext cx="0" cy="20467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4" name="Прямая соединительная линия 1023"/>
          <p:cNvCxnSpPr>
            <a:endCxn id="13" idx="0"/>
          </p:cNvCxnSpPr>
          <p:nvPr/>
        </p:nvCxnSpPr>
        <p:spPr>
          <a:xfrm>
            <a:off x="1637584" y="5543165"/>
            <a:ext cx="0" cy="2618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7" name="Прямая соединительная линия 1026"/>
          <p:cNvCxnSpPr>
            <a:stCxn id="8" idx="2"/>
            <a:endCxn id="26" idx="0"/>
          </p:cNvCxnSpPr>
          <p:nvPr/>
        </p:nvCxnSpPr>
        <p:spPr>
          <a:xfrm>
            <a:off x="4589912" y="3068960"/>
            <a:ext cx="0" cy="6135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9" name="Прямая соединительная линия 1028"/>
          <p:cNvCxnSpPr>
            <a:stCxn id="26" idx="4"/>
            <a:endCxn id="21" idx="0"/>
          </p:cNvCxnSpPr>
          <p:nvPr/>
        </p:nvCxnSpPr>
        <p:spPr>
          <a:xfrm>
            <a:off x="4589912" y="4510495"/>
            <a:ext cx="0" cy="20467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1" name="Прямая соединительная линия 1030"/>
          <p:cNvCxnSpPr>
            <a:stCxn id="21" idx="4"/>
            <a:endCxn id="22" idx="0"/>
          </p:cNvCxnSpPr>
          <p:nvPr/>
        </p:nvCxnSpPr>
        <p:spPr>
          <a:xfrm>
            <a:off x="4589912" y="5543165"/>
            <a:ext cx="0" cy="2618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3" name="Прямая соединительная линия 1032"/>
          <p:cNvCxnSpPr>
            <a:endCxn id="27" idx="0"/>
          </p:cNvCxnSpPr>
          <p:nvPr/>
        </p:nvCxnSpPr>
        <p:spPr>
          <a:xfrm>
            <a:off x="7398224" y="3068960"/>
            <a:ext cx="0" cy="6135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5" name="Прямая соединительная линия 1034"/>
          <p:cNvCxnSpPr>
            <a:stCxn id="27" idx="4"/>
            <a:endCxn id="24" idx="0"/>
          </p:cNvCxnSpPr>
          <p:nvPr/>
        </p:nvCxnSpPr>
        <p:spPr>
          <a:xfrm>
            <a:off x="7398224" y="4510495"/>
            <a:ext cx="0" cy="20467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7" name="Прямая соединительная линия 1036"/>
          <p:cNvCxnSpPr>
            <a:endCxn id="23" idx="0"/>
          </p:cNvCxnSpPr>
          <p:nvPr/>
        </p:nvCxnSpPr>
        <p:spPr>
          <a:xfrm>
            <a:off x="7398224" y="5543165"/>
            <a:ext cx="0" cy="2618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082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5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6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161</Words>
  <Application>Microsoft Office PowerPoint</Application>
  <PresentationFormat>Экран (4:3)</PresentationFormat>
  <Paragraphs>52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2_Тема Office</vt:lpstr>
      <vt:lpstr>3_Тема Office</vt:lpstr>
      <vt:lpstr>4_Тема Office</vt:lpstr>
      <vt:lpstr>5_Тема Office</vt:lpstr>
      <vt:lpstr>6_Тема Office</vt:lpstr>
      <vt:lpstr>Министерство образования и науки Камчатского края</vt:lpstr>
      <vt:lpstr>Основные вопросы, содержащиеся в обращениях граждан, поступивших во II квартале 2016 года</vt:lpstr>
      <vt:lpstr>  Количество обращений, поступивших во II квартале 2016 года по сравнению с обращениями, поступившими во II квартале 2015 года, с распределением по районам Камчатского края </vt:lpstr>
      <vt:lpstr>Обращения поступившие во II квартале 2016 года</vt:lpstr>
      <vt:lpstr>Результаты рассмотрения обращений, поступивших в Министерство образования и науки Камчатского края  во II квартале 2016 года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образования и науки Камчатского края</dc:title>
  <dc:creator>Царёва Ксения Игоревна</dc:creator>
  <cp:lastModifiedBy>Царёва Ксения Игоревна</cp:lastModifiedBy>
  <cp:revision>12</cp:revision>
  <dcterms:created xsi:type="dcterms:W3CDTF">2016-10-24T23:00:49Z</dcterms:created>
  <dcterms:modified xsi:type="dcterms:W3CDTF">2016-10-27T02:59:19Z</dcterms:modified>
</cp:coreProperties>
</file>