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4A1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925" autoAdjust="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40594925634296"/>
          <c:y val="9.4438307766874896E-2"/>
          <c:w val="0.88159405124088852"/>
          <c:h val="0.4113119212316311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Колличество обращений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6000"/>
                    <a:lumMod val="104000"/>
                  </a:schemeClr>
                </a:gs>
                <a:gs pos="100000">
                  <a:schemeClr val="accent1">
                    <a:shade val="98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60000"/>
                </a:srgbClr>
              </a:outerShdw>
            </a:effectLst>
          </c:spPr>
          <c:invertIfNegative val="0"/>
          <c:cat>
            <c:strRef>
              <c:f>Лист1!$A$2:$A$11</c:f>
              <c:strCache>
                <c:ptCount val="10"/>
                <c:pt idx="0">
                  <c:v>Вопросы, касающиеся ДОУ</c:v>
                </c:pt>
                <c:pt idx="1">
                  <c:v>Получение жилья</c:v>
                </c:pt>
                <c:pt idx="2">
                  <c:v>Опека и попечительство</c:v>
                </c:pt>
                <c:pt idx="3">
                  <c:v>Запрос об архивных данных</c:v>
                </c:pt>
                <c:pt idx="4">
                  <c:v>Конфликтные ситуации в образовательных учреждениях</c:v>
                </c:pt>
                <c:pt idx="5">
                  <c:v>Вопросы трудоустройства</c:v>
                </c:pt>
                <c:pt idx="6">
                  <c:v>Работа общеобразовательных школ</c:v>
                </c:pt>
                <c:pt idx="7">
                  <c:v>Единый государственный экзамен</c:v>
                </c:pt>
                <c:pt idx="8">
                  <c:v>Работа внешкольных учреждений и лагерей отдыха</c:v>
                </c:pt>
                <c:pt idx="9">
                  <c:v>Другие вопросы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17</c:v>
                </c:pt>
                <c:pt idx="1">
                  <c:v>10</c:v>
                </c:pt>
                <c:pt idx="2">
                  <c:v>2</c:v>
                </c:pt>
                <c:pt idx="3">
                  <c:v>5</c:v>
                </c:pt>
                <c:pt idx="4">
                  <c:v>6</c:v>
                </c:pt>
                <c:pt idx="5">
                  <c:v>3</c:v>
                </c:pt>
                <c:pt idx="6">
                  <c:v>12</c:v>
                </c:pt>
                <c:pt idx="7">
                  <c:v>5</c:v>
                </c:pt>
                <c:pt idx="8">
                  <c:v>5</c:v>
                </c:pt>
                <c:pt idx="9">
                  <c:v>34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64520800"/>
        <c:axId val="164521360"/>
      </c:barChart>
      <c:catAx>
        <c:axId val="16452080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4521360"/>
        <c:crosses val="autoZero"/>
        <c:auto val="1"/>
        <c:lblAlgn val="ctr"/>
        <c:lblOffset val="100"/>
        <c:noMultiLvlLbl val="0"/>
      </c:catAx>
      <c:valAx>
        <c:axId val="164521360"/>
        <c:scaling>
          <c:orientation val="minMax"/>
          <c:max val="4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4520800"/>
        <c:crosses val="autoZero"/>
        <c:crossBetween val="between"/>
        <c:majorUnit val="5"/>
        <c:min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Лист1!$C$1</c:f>
              <c:strCache>
                <c:ptCount val="1"/>
                <c:pt idx="0">
                  <c:v>III квартал 2018 года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Лист1!$A$2:$A$16</c:f>
              <c:strCache>
                <c:ptCount val="15"/>
                <c:pt idx="0">
                  <c:v>Петропавловск-Камчатский ГО</c:v>
                </c:pt>
                <c:pt idx="1">
                  <c:v>Вилючинский ГО</c:v>
                </c:pt>
                <c:pt idx="2">
                  <c:v>Елизовский МР</c:v>
                </c:pt>
                <c:pt idx="3">
                  <c:v>Мильковский МР</c:v>
                </c:pt>
                <c:pt idx="4">
                  <c:v>Соболевский МР</c:v>
                </c:pt>
                <c:pt idx="5">
                  <c:v>Алеутский МР</c:v>
                </c:pt>
                <c:pt idx="6">
                  <c:v>Быстринский МР</c:v>
                </c:pt>
                <c:pt idx="7">
                  <c:v>Усть-Камчатский МР</c:v>
                </c:pt>
                <c:pt idx="8">
                  <c:v>Усть-Большерецкий МР</c:v>
                </c:pt>
                <c:pt idx="9">
                  <c:v>поселок Палана</c:v>
                </c:pt>
                <c:pt idx="10">
                  <c:v>Пенжинский МР</c:v>
                </c:pt>
                <c:pt idx="11">
                  <c:v>Олюторский МР</c:v>
                </c:pt>
                <c:pt idx="12">
                  <c:v>Карагинский МР</c:v>
                </c:pt>
                <c:pt idx="13">
                  <c:v>Тигильский МР</c:v>
                </c:pt>
                <c:pt idx="14">
                  <c:v>не установлено</c:v>
                </c:pt>
              </c:strCache>
            </c:strRef>
          </c:cat>
          <c:val>
            <c:numRef>
              <c:f>Лист1!$C$2:$C$16</c:f>
              <c:numCache>
                <c:formatCode>General</c:formatCode>
                <c:ptCount val="15"/>
                <c:pt idx="0">
                  <c:v>51</c:v>
                </c:pt>
                <c:pt idx="1">
                  <c:v>1</c:v>
                </c:pt>
                <c:pt idx="2">
                  <c:v>9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1</c:v>
                </c:pt>
                <c:pt idx="12">
                  <c:v>1</c:v>
                </c:pt>
                <c:pt idx="13">
                  <c:v>2</c:v>
                </c:pt>
                <c:pt idx="14">
                  <c:v>32</c:v>
                </c:pt>
              </c:numCache>
            </c:numRef>
          </c:val>
        </c:ser>
        <c:ser>
          <c:idx val="0"/>
          <c:order val="0"/>
          <c:tx>
            <c:strRef>
              <c:f>Лист1!$B$1</c:f>
              <c:strCache>
                <c:ptCount val="1"/>
                <c:pt idx="0">
                  <c:v>III квартал 2017 года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Лист1!$A$2:$A$16</c:f>
              <c:strCache>
                <c:ptCount val="15"/>
                <c:pt idx="0">
                  <c:v>Петропавловск-Камчатский ГО</c:v>
                </c:pt>
                <c:pt idx="1">
                  <c:v>Вилючинский ГО</c:v>
                </c:pt>
                <c:pt idx="2">
                  <c:v>Елизовский МР</c:v>
                </c:pt>
                <c:pt idx="3">
                  <c:v>Мильковский МР</c:v>
                </c:pt>
                <c:pt idx="4">
                  <c:v>Соболевский МР</c:v>
                </c:pt>
                <c:pt idx="5">
                  <c:v>Алеутский МР</c:v>
                </c:pt>
                <c:pt idx="6">
                  <c:v>Быстринский МР</c:v>
                </c:pt>
                <c:pt idx="7">
                  <c:v>Усть-Камчатский МР</c:v>
                </c:pt>
                <c:pt idx="8">
                  <c:v>Усть-Большерецкий МР</c:v>
                </c:pt>
                <c:pt idx="9">
                  <c:v>поселок Палана</c:v>
                </c:pt>
                <c:pt idx="10">
                  <c:v>Пенжинский МР</c:v>
                </c:pt>
                <c:pt idx="11">
                  <c:v>Олюторский МР</c:v>
                </c:pt>
                <c:pt idx="12">
                  <c:v>Карагинский МР</c:v>
                </c:pt>
                <c:pt idx="13">
                  <c:v>Тигильский МР</c:v>
                </c:pt>
                <c:pt idx="14">
                  <c:v>не установлено</c:v>
                </c:pt>
              </c:strCache>
            </c:strRef>
          </c:cat>
          <c:val>
            <c:numRef>
              <c:f>Лист1!$B$2:$B$16</c:f>
              <c:numCache>
                <c:formatCode>General</c:formatCode>
                <c:ptCount val="15"/>
                <c:pt idx="0">
                  <c:v>39</c:v>
                </c:pt>
                <c:pt idx="1">
                  <c:v>6</c:v>
                </c:pt>
                <c:pt idx="2">
                  <c:v>11</c:v>
                </c:pt>
                <c:pt idx="3">
                  <c:v>3</c:v>
                </c:pt>
                <c:pt idx="4">
                  <c:v>0</c:v>
                </c:pt>
                <c:pt idx="5">
                  <c:v>1</c:v>
                </c:pt>
                <c:pt idx="6">
                  <c:v>1</c:v>
                </c:pt>
                <c:pt idx="7">
                  <c:v>2</c:v>
                </c:pt>
                <c:pt idx="8">
                  <c:v>2</c:v>
                </c:pt>
                <c:pt idx="9">
                  <c:v>0</c:v>
                </c:pt>
                <c:pt idx="10">
                  <c:v>2</c:v>
                </c:pt>
                <c:pt idx="11">
                  <c:v>1</c:v>
                </c:pt>
                <c:pt idx="12">
                  <c:v>0</c:v>
                </c:pt>
                <c:pt idx="13">
                  <c:v>3</c:v>
                </c:pt>
                <c:pt idx="14">
                  <c:v>25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3240464"/>
        <c:axId val="163239904"/>
      </c:barChart>
      <c:catAx>
        <c:axId val="16324046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3239904"/>
        <c:crosses val="autoZero"/>
        <c:auto val="1"/>
        <c:lblAlgn val="ctr"/>
        <c:lblOffset val="100"/>
        <c:noMultiLvlLbl val="0"/>
      </c:catAx>
      <c:valAx>
        <c:axId val="163239904"/>
        <c:scaling>
          <c:orientation val="minMax"/>
          <c:max val="8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3240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1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2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3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2.8901734104046208E-2"/>
                  <c:y val="1.056538755644145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12524084778420039"/>
                  <c:y val="0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152C249A-A58E-4F34-8AC0-D284BAE9220B}" type="CATEGORYNAME">
                      <a:rPr lang="ru-RU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5F15D24E-C88D-4E11-852F-D4AD0040710A}" type="PERCENTAGE">
                      <a:rPr lang="ru-RU" baseline="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[ПРОЦЕНТ]</a:t>
                    </a:fld>
                    <a:endParaRPr lang="ru-RU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Разъяснено</c:v>
                </c:pt>
                <c:pt idx="1">
                  <c:v>В процессе</c:v>
                </c:pt>
                <c:pt idx="2">
                  <c:v>Решено</c:v>
                </c:pt>
                <c:pt idx="3">
                  <c:v>Меры приняты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75</c:v>
                </c:pt>
                <c:pt idx="1">
                  <c:v>14</c:v>
                </c:pt>
                <c:pt idx="2">
                  <c:v>6</c:v>
                </c:pt>
                <c:pt idx="3">
                  <c:v>4</c:v>
                </c:pt>
              </c:numCache>
            </c:numRef>
          </c:val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0.22438</cdr:x>
      <cdr:y>0.35143</cdr:y>
    </cdr:from>
    <cdr:to>
      <cdr:x>0.26479</cdr:x>
      <cdr:y>0.40268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2051720" y="1975100"/>
          <a:ext cx="369509" cy="28803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b="1" dirty="0" smtClean="0">
              <a:solidFill>
                <a:schemeClr val="bg2">
                  <a:lumMod val="25000"/>
                </a:schemeClr>
              </a:solidFill>
            </a:rPr>
            <a:t>1</a:t>
          </a:r>
          <a:r>
            <a:rPr lang="ru-RU" sz="1200" b="1" dirty="0" smtClean="0">
              <a:solidFill>
                <a:schemeClr val="bg2">
                  <a:lumMod val="25000"/>
                </a:schemeClr>
              </a:solidFill>
            </a:rPr>
            <a:t>0</a:t>
          </a:r>
          <a:endParaRPr lang="ru-RU" sz="1200" b="1" dirty="0">
            <a:solidFill>
              <a:schemeClr val="bg2">
                <a:lumMod val="2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0.31888</cdr:x>
      <cdr:y>0.43754</cdr:y>
    </cdr:from>
    <cdr:to>
      <cdr:x>0.35929</cdr:x>
      <cdr:y>0.48879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2915816" y="2459028"/>
          <a:ext cx="369509" cy="2880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200" b="1" dirty="0">
              <a:solidFill>
                <a:schemeClr val="bg2">
                  <a:lumMod val="25000"/>
                </a:schemeClr>
              </a:solidFill>
            </a:rPr>
            <a:t>2</a:t>
          </a:r>
          <a:endParaRPr lang="ru-RU" sz="1200" b="1" dirty="0">
            <a:solidFill>
              <a:schemeClr val="bg2">
                <a:lumMod val="2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0.4055</cdr:x>
      <cdr:y>0.40268</cdr:y>
    </cdr:from>
    <cdr:to>
      <cdr:x>0.4459</cdr:x>
      <cdr:y>0.45393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3707904" y="2263132"/>
          <a:ext cx="369418" cy="28803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200" b="1" dirty="0">
              <a:solidFill>
                <a:schemeClr val="bg2">
                  <a:lumMod val="25000"/>
                </a:schemeClr>
              </a:solidFill>
            </a:rPr>
            <a:t>5</a:t>
          </a:r>
          <a:endParaRPr lang="ru-RU" sz="1200" b="1" dirty="0">
            <a:solidFill>
              <a:schemeClr val="bg2">
                <a:lumMod val="2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0.49213</cdr:x>
      <cdr:y>0.38987</cdr:y>
    </cdr:from>
    <cdr:to>
      <cdr:x>0.53254</cdr:x>
      <cdr:y>0.44112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499992" y="2191124"/>
          <a:ext cx="369509" cy="2880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200" b="1" dirty="0">
              <a:solidFill>
                <a:schemeClr val="bg2">
                  <a:lumMod val="25000"/>
                </a:schemeClr>
              </a:solidFill>
            </a:rPr>
            <a:t>6</a:t>
          </a:r>
          <a:endParaRPr lang="ru-RU" sz="1200" b="1" dirty="0">
            <a:solidFill>
              <a:schemeClr val="bg2">
                <a:lumMod val="2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0.57875</cdr:x>
      <cdr:y>0.4155</cdr:y>
    </cdr:from>
    <cdr:to>
      <cdr:x>0.61916</cdr:x>
      <cdr:y>0.46675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5292080" y="2335140"/>
          <a:ext cx="369509" cy="28803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200" b="1" dirty="0">
              <a:solidFill>
                <a:schemeClr val="bg2">
                  <a:lumMod val="25000"/>
                </a:schemeClr>
              </a:solidFill>
            </a:rPr>
            <a:t>3</a:t>
          </a:r>
          <a:endParaRPr lang="ru-RU" sz="1200" b="1" dirty="0">
            <a:solidFill>
              <a:schemeClr val="bg2">
                <a:lumMod val="2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0.66634</cdr:x>
      <cdr:y>0.32687</cdr:y>
    </cdr:from>
    <cdr:to>
      <cdr:x>0.70674</cdr:x>
      <cdr:y>0.37812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6092978" y="1837050"/>
          <a:ext cx="369418" cy="2880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b="1" dirty="0" smtClean="0">
              <a:solidFill>
                <a:schemeClr val="bg2">
                  <a:lumMod val="25000"/>
                </a:schemeClr>
              </a:solidFill>
            </a:rPr>
            <a:t>1</a:t>
          </a:r>
          <a:r>
            <a:rPr lang="ru-RU" sz="1200" b="1" dirty="0" smtClean="0">
              <a:solidFill>
                <a:schemeClr val="bg2">
                  <a:lumMod val="25000"/>
                </a:schemeClr>
              </a:solidFill>
            </a:rPr>
            <a:t>2</a:t>
          </a:r>
          <a:endParaRPr lang="ru-RU" sz="1200" b="1" dirty="0">
            <a:solidFill>
              <a:schemeClr val="bg2">
                <a:lumMod val="2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0.8465</cdr:x>
      <cdr:y>0.38987</cdr:y>
    </cdr:from>
    <cdr:to>
      <cdr:x>0.8869</cdr:x>
      <cdr:y>0.44112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7740352" y="2191124"/>
          <a:ext cx="369418" cy="28803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200" b="1" dirty="0">
              <a:solidFill>
                <a:schemeClr val="bg2">
                  <a:lumMod val="25000"/>
                </a:schemeClr>
              </a:solidFill>
            </a:rPr>
            <a:t>5</a:t>
          </a:r>
          <a:endParaRPr lang="ru-RU" sz="1200" b="1" dirty="0">
            <a:solidFill>
              <a:schemeClr val="bg2">
                <a:lumMod val="2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0.75987</cdr:x>
      <cdr:y>0.38987</cdr:y>
    </cdr:from>
    <cdr:to>
      <cdr:x>0.80027</cdr:x>
      <cdr:y>0.44112</cdr:y>
    </cdr:to>
    <cdr:sp macro="" textlink="">
      <cdr:nvSpPr>
        <cdr:cNvPr id="9" name="Прямоугольник 8"/>
        <cdr:cNvSpPr/>
      </cdr:nvSpPr>
      <cdr:spPr>
        <a:xfrm xmlns:a="http://schemas.openxmlformats.org/drawingml/2006/main">
          <a:off x="6948264" y="2191124"/>
          <a:ext cx="369418" cy="28803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200" b="1" dirty="0">
              <a:solidFill>
                <a:schemeClr val="bg2">
                  <a:lumMod val="25000"/>
                </a:schemeClr>
              </a:solidFill>
            </a:rPr>
            <a:t>5</a:t>
          </a:r>
          <a:endParaRPr lang="ru-RU" sz="1200" b="1" dirty="0">
            <a:solidFill>
              <a:schemeClr val="bg2">
                <a:lumMod val="25000"/>
              </a:schemeClr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05.10.2018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6256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05.10.2018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2323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05.10.2018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444525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05.10.2018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72538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05.10.2018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290465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05.10.2018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27964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05.10.2018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49818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05.10.2018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6765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05.10.2018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9943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05.10.2018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4604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05.10.2018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2633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05.10.2018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3682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05.10.2018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3650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05.10.2018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8338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05.10.2018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0976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05.10.2018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920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7A04D7-040A-4A22-82D1-7381B09F539A}" type="datetimeFigureOut">
              <a:rPr lang="ru-RU" smtClean="0"/>
              <a:t>05.10.2018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2037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  <p:sldLayoutId id="2147483816" r:id="rId12"/>
    <p:sldLayoutId id="2147483817" r:id="rId13"/>
    <p:sldLayoutId id="2147483818" r:id="rId14"/>
    <p:sldLayoutId id="2147483819" r:id="rId15"/>
    <p:sldLayoutId id="214748382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87824" y="654183"/>
            <a:ext cx="5663806" cy="1729865"/>
          </a:xfrm>
          <a:effectLst/>
        </p:spPr>
        <p:txBody>
          <a:bodyPr>
            <a:noAutofit/>
          </a:bodyPr>
          <a:lstStyle/>
          <a:p>
            <a:pPr lvl="0" algn="ctr"/>
            <a: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8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8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800" i="1" dirty="0" smtClean="0">
                <a:solidFill>
                  <a:schemeClr val="accent1"/>
                </a:solidFill>
                <a:effectLst/>
                <a:latin typeface="+mn-lt"/>
              </a:rPr>
              <a:t>Министерство образования и молодежной политики Камчатского края</a:t>
            </a:r>
            <a:r>
              <a:rPr lang="ru-RU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2636912"/>
            <a:ext cx="9108504" cy="3960440"/>
          </a:xfrm>
        </p:spPr>
        <p:txBody>
          <a:bodyPr/>
          <a:lstStyle/>
          <a:p>
            <a:pPr lvl="0" algn="ctr">
              <a:spcBef>
                <a:spcPts val="0"/>
              </a:spcBef>
              <a:buClrTx/>
              <a:buSzTx/>
            </a:pPr>
            <a:r>
              <a:rPr lang="ru-RU" sz="2400" b="1" i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Обзор обращений граждан, </a:t>
            </a:r>
            <a:r>
              <a:rPr lang="ru-RU" sz="2400" b="1" i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поступивших</a:t>
            </a:r>
            <a:r>
              <a:rPr lang="en-US" sz="2400" b="1" i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i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 </a:t>
            </a:r>
            <a:r>
              <a:rPr lang="en-US" sz="2400" b="1" i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 </a:t>
            </a:r>
            <a:r>
              <a:rPr lang="ru-RU" sz="2400" b="1" i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квартале</a:t>
            </a:r>
            <a:r>
              <a:rPr lang="en-US" sz="2400" b="1" i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i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2018 года</a:t>
            </a:r>
            <a:r>
              <a:rPr lang="en-US" sz="2400" b="1" i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ru-RU" sz="2400" b="1" i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июль, август, сентябрь)</a:t>
            </a:r>
          </a:p>
          <a:p>
            <a:pPr lvl="0">
              <a:spcBef>
                <a:spcPts val="0"/>
              </a:spcBef>
              <a:buClrTx/>
              <a:buSzTx/>
            </a:pPr>
            <a:endParaRPr lang="ru-RU" sz="24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>
              <a:spcBef>
                <a:spcPct val="0"/>
              </a:spcBef>
              <a:buClrTx/>
              <a:buSzTx/>
              <a:defRPr/>
            </a:pPr>
            <a:r>
              <a:rPr lang="ru-RU" sz="3600" b="1" i="1" dirty="0">
                <a:solidFill>
                  <a:prstClr val="black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onstantia" panose="02030602050306030303" pitchFamily="18" charset="0"/>
                <a:cs typeface="Arial" charset="0"/>
              </a:rPr>
              <a:t> </a:t>
            </a:r>
            <a:endParaRPr lang="ru-RU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/>
          </a:p>
        </p:txBody>
      </p:sp>
      <p:pic>
        <p:nvPicPr>
          <p:cNvPr id="4" name="Picture 2" descr="Герб Камчатского кра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836712"/>
            <a:ext cx="1285875" cy="164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1138618" y="3861048"/>
            <a:ext cx="7272808" cy="223224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ct val="0"/>
              </a:spcBef>
              <a:defRPr/>
            </a:pPr>
            <a:r>
              <a:rPr lang="ru-RU" sz="2400" b="1" i="1" dirty="0" smtClean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cs typeface="Arial" charset="0"/>
              </a:rPr>
              <a:t>В </a:t>
            </a:r>
            <a:r>
              <a:rPr lang="en-US" sz="2400" b="1" i="1" u="sng" dirty="0" smtClean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cs typeface="Arial" charset="0"/>
              </a:rPr>
              <a:t>III </a:t>
            </a:r>
            <a:r>
              <a:rPr lang="ru-RU" sz="2400" b="1" i="1" u="sng" dirty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cs typeface="Arial" charset="0"/>
              </a:rPr>
              <a:t>квартале </a:t>
            </a:r>
            <a:r>
              <a:rPr lang="ru-RU" sz="2400" b="1" i="1" u="sng" dirty="0" smtClean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cs typeface="Arial" charset="0"/>
              </a:rPr>
              <a:t>2018 </a:t>
            </a:r>
            <a:r>
              <a:rPr lang="ru-RU" sz="2400" b="1" i="1" u="sng" dirty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cs typeface="Arial" charset="0"/>
              </a:rPr>
              <a:t>года </a:t>
            </a:r>
            <a:r>
              <a:rPr lang="ru-RU" sz="2400" b="1" i="1" dirty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cs typeface="Arial" charset="0"/>
              </a:rPr>
              <a:t>поступило </a:t>
            </a:r>
            <a:r>
              <a:rPr lang="ru-RU" sz="2400" b="1" i="1" u="sng" dirty="0" smtClean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cs typeface="Arial" charset="0"/>
              </a:rPr>
              <a:t>99 обращений</a:t>
            </a:r>
            <a:r>
              <a:rPr lang="ru-RU" sz="2400" b="1" i="1" dirty="0" smtClean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cs typeface="Arial" charset="0"/>
              </a:rPr>
              <a:t>, </a:t>
            </a:r>
            <a:r>
              <a:rPr lang="ru-RU" sz="2400" b="1" i="1" dirty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cs typeface="Arial" charset="0"/>
              </a:rPr>
              <a:t>за аналогичный период </a:t>
            </a:r>
            <a:r>
              <a:rPr lang="ru-RU" sz="2400" b="1" i="1" dirty="0" smtClean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cs typeface="Arial" charset="0"/>
              </a:rPr>
              <a:t>2017 </a:t>
            </a:r>
            <a:r>
              <a:rPr lang="ru-RU" sz="2400" b="1" i="1" dirty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cs typeface="Arial" charset="0"/>
              </a:rPr>
              <a:t>года поступило </a:t>
            </a:r>
          </a:p>
          <a:p>
            <a:pPr lvl="0" algn="ctr">
              <a:spcBef>
                <a:spcPct val="0"/>
              </a:spcBef>
              <a:defRPr/>
            </a:pPr>
            <a:r>
              <a:rPr lang="ru-RU" sz="2400" b="1" i="1" u="sng" dirty="0">
                <a:solidFill>
                  <a:schemeClr val="bg1"/>
                </a:solidFill>
                <a:cs typeface="Arial" charset="0"/>
              </a:rPr>
              <a:t>9</a:t>
            </a:r>
            <a:r>
              <a:rPr lang="ru-RU" sz="2400" b="1" i="1" u="sng" dirty="0" smtClean="0">
                <a:solidFill>
                  <a:schemeClr val="bg1"/>
                </a:solidFill>
                <a:cs typeface="Arial" charset="0"/>
              </a:rPr>
              <a:t>6 обращений </a:t>
            </a:r>
            <a:r>
              <a:rPr lang="ru-RU" sz="2400" b="1" i="1" u="sng" dirty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cs typeface="Arial" charset="0"/>
              </a:rPr>
              <a:t>граждан </a:t>
            </a:r>
          </a:p>
        </p:txBody>
      </p:sp>
    </p:spTree>
    <p:extLst>
      <p:ext uri="{BB962C8B-B14F-4D97-AF65-F5344CB8AC3E}">
        <p14:creationId xmlns:p14="http://schemas.microsoft.com/office/powerpoint/2010/main" val="3862730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5222" y="171251"/>
            <a:ext cx="6589199" cy="1280890"/>
          </a:xfrm>
          <a:effectLst/>
        </p:spPr>
        <p:txBody>
          <a:bodyPr>
            <a:normAutofit/>
          </a:bodyPr>
          <a:lstStyle/>
          <a:p>
            <a:pPr algn="ctr"/>
            <a:r>
              <a:rPr lang="ru-RU" sz="2400" i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вопросы, содержащиеся в обращениях граждан, поступивших в </a:t>
            </a:r>
            <a:r>
              <a:rPr lang="en-US" sz="2400" i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2400" i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квартале 2018 года</a:t>
            </a:r>
            <a:endParaRPr lang="ru-RU" sz="2400" i="1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5544605"/>
              </p:ext>
            </p:extLst>
          </p:nvPr>
        </p:nvGraphicFramePr>
        <p:xfrm>
          <a:off x="0" y="1237876"/>
          <a:ext cx="9144000" cy="5620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259632" y="2806005"/>
            <a:ext cx="36004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bg2">
                    <a:lumMod val="25000"/>
                  </a:schemeClr>
                </a:solidFill>
              </a:rPr>
              <a:t>17</a:t>
            </a:r>
            <a:endParaRPr lang="ru-RU" sz="12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152730" y="4374232"/>
            <a:ext cx="36004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4</a:t>
            </a:r>
            <a:endParaRPr lang="ru-RU" sz="10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242000" y="2636912"/>
            <a:ext cx="36004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19</a:t>
            </a:r>
            <a:endParaRPr lang="ru-RU" sz="10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8532440" y="1844824"/>
            <a:ext cx="36004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bg2">
                    <a:lumMod val="25000"/>
                  </a:schemeClr>
                </a:solidFill>
              </a:rPr>
              <a:t>34</a:t>
            </a:r>
            <a:endParaRPr lang="ru-RU" sz="12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8890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856984" cy="1228998"/>
          </a:xfrm>
        </p:spPr>
        <p:txBody>
          <a:bodyPr>
            <a:noAutofit/>
          </a:bodyPr>
          <a:lstStyle/>
          <a:p>
            <a:pPr algn="ctr"/>
            <a:r>
              <a:rPr lang="ru-RU" sz="2400" i="1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обращений, поступивших </a:t>
            </a:r>
            <a:r>
              <a:rPr lang="ru-RU" sz="2400" i="1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en-US" sz="2400" i="1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ru-RU" sz="2400" i="1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квартале </a:t>
            </a:r>
            <a:r>
              <a:rPr lang="ru-RU" sz="2400" i="1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2018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года </a:t>
            </a:r>
            <a:r>
              <a:rPr lang="ru-RU" sz="2400" i="1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 сравнению с обращениями, поступившими </a:t>
            </a:r>
            <a:r>
              <a:rPr lang="ru-RU" sz="2400" i="1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en-US" sz="2400" i="1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ru-RU" sz="2400" i="1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квартале </a:t>
            </a:r>
            <a:r>
              <a:rPr lang="ru-RU" sz="2400" i="1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201</a:t>
            </a:r>
            <a:r>
              <a:rPr lang="ru-RU" sz="2400" i="1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sz="2400" i="1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года, с распределением по районам Камчатского края</a:t>
            </a:r>
            <a:endParaRPr lang="ru-RU" sz="240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8240646"/>
              </p:ext>
            </p:extLst>
          </p:nvPr>
        </p:nvGraphicFramePr>
        <p:xfrm>
          <a:off x="0" y="1600200"/>
          <a:ext cx="9036496" cy="5213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44871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342772"/>
            <a:ext cx="7309279" cy="1280890"/>
          </a:xfrm>
        </p:spPr>
        <p:txBody>
          <a:bodyPr>
            <a:normAutofit/>
          </a:bodyPr>
          <a:lstStyle/>
          <a:p>
            <a:pPr algn="ctr"/>
            <a:r>
              <a:rPr lang="ru-RU" sz="2400" i="1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Обращения</a:t>
            </a:r>
            <a:r>
              <a:rPr lang="en-US" sz="2400" i="1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400" i="1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поступившие </a:t>
            </a:r>
            <a:r>
              <a:rPr lang="ru-RU" sz="2400" i="1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sz="2400" i="1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III </a:t>
            </a:r>
            <a:r>
              <a:rPr lang="ru-RU" sz="2400" i="1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квартале </a:t>
            </a:r>
            <a:r>
              <a:rPr lang="ru-RU" sz="2400" i="1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2018 </a:t>
            </a:r>
            <a:r>
              <a:rPr lang="ru-RU" sz="2400" i="1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года </a:t>
            </a:r>
            <a:endParaRPr lang="ru-RU" sz="24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546906" y="2924944"/>
            <a:ext cx="2592288" cy="1368152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1"/>
                </a:solidFill>
              </a:rPr>
              <a:t>Всего поступило обращений</a:t>
            </a:r>
          </a:p>
          <a:p>
            <a:pPr algn="ctr"/>
            <a:r>
              <a:rPr lang="ru-RU" dirty="0" smtClean="0">
                <a:solidFill>
                  <a:schemeClr val="accent1"/>
                </a:solidFill>
              </a:rPr>
              <a:t>99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521518" y="1556792"/>
            <a:ext cx="3528392" cy="50405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1"/>
                </a:solidFill>
              </a:rPr>
              <a:t>Полученные по почте - 28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519635" y="2421671"/>
            <a:ext cx="3528392" cy="50405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1"/>
                </a:solidFill>
              </a:rPr>
              <a:t>Переданные лично - 16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553845" y="4239238"/>
            <a:ext cx="3528392" cy="64807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1"/>
                </a:solidFill>
              </a:rPr>
              <a:t>Полученные по электронной почте, интернету - 54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553845" y="5229499"/>
            <a:ext cx="3528392" cy="50405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1"/>
                </a:solidFill>
              </a:rPr>
              <a:t>Принятые на личном приеме - 1</a:t>
            </a:r>
            <a:endParaRPr lang="ru-RU" dirty="0">
              <a:solidFill>
                <a:schemeClr val="accent1"/>
              </a:solidFill>
            </a:endParaRPr>
          </a:p>
        </p:txBody>
      </p:sp>
      <p:cxnSp>
        <p:nvCxnSpPr>
          <p:cNvPr id="12" name="Соединительная линия уступом 11"/>
          <p:cNvCxnSpPr>
            <a:stCxn id="5" idx="0"/>
          </p:cNvCxnSpPr>
          <p:nvPr/>
        </p:nvCxnSpPr>
        <p:spPr>
          <a:xfrm rot="5400000" flipH="1" flipV="1">
            <a:off x="2623280" y="1028590"/>
            <a:ext cx="1116124" cy="2676585"/>
          </a:xfrm>
          <a:prstGeom prst="bentConnector2">
            <a:avLst/>
          </a:prstGeom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Соединительная линия уступом 15"/>
          <p:cNvCxnSpPr>
            <a:stCxn id="5" idx="4"/>
            <a:endCxn id="10" idx="1"/>
          </p:cNvCxnSpPr>
          <p:nvPr/>
        </p:nvCxnSpPr>
        <p:spPr>
          <a:xfrm rot="16200000" flipH="1">
            <a:off x="2604232" y="3531913"/>
            <a:ext cx="1188431" cy="2710795"/>
          </a:xfrm>
          <a:prstGeom prst="bentConnector2">
            <a:avLst/>
          </a:prstGeom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Соединительная линия уступом 17"/>
          <p:cNvCxnSpPr>
            <a:stCxn id="5" idx="7"/>
            <a:endCxn id="7" idx="1"/>
          </p:cNvCxnSpPr>
          <p:nvPr/>
        </p:nvCxnSpPr>
        <p:spPr>
          <a:xfrm rot="5400000" flipH="1" flipV="1">
            <a:off x="3413795" y="2019466"/>
            <a:ext cx="451606" cy="1760073"/>
          </a:xfrm>
          <a:prstGeom prst="bentConnector2">
            <a:avLst/>
          </a:prstGeom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Соединительная линия уступом 19"/>
          <p:cNvCxnSpPr>
            <a:stCxn id="5" idx="5"/>
          </p:cNvCxnSpPr>
          <p:nvPr/>
        </p:nvCxnSpPr>
        <p:spPr>
          <a:xfrm rot="16200000" flipH="1">
            <a:off x="3430509" y="3421787"/>
            <a:ext cx="452389" cy="1794283"/>
          </a:xfrm>
          <a:prstGeom prst="bentConnector2">
            <a:avLst/>
          </a:prstGeom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0418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490" y="332656"/>
            <a:ext cx="6589199" cy="1509490"/>
          </a:xfrm>
        </p:spPr>
        <p:txBody>
          <a:bodyPr>
            <a:noAutofit/>
          </a:bodyPr>
          <a:lstStyle/>
          <a:p>
            <a:pPr algn="ctr"/>
            <a:r>
              <a:rPr lang="ru-RU" sz="2400" i="1" dirty="0">
                <a:solidFill>
                  <a:schemeClr val="bg2">
                    <a:lumMod val="25000"/>
                  </a:schemeClr>
                </a:solidFill>
                <a:effectLst/>
                <a:latin typeface="Times New Roman"/>
              </a:rPr>
              <a:t>Результаты рассмотрения обращений, поступивших в Министерство образования и </a:t>
            </a:r>
            <a:r>
              <a:rPr lang="ru-RU" sz="2400" i="1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/>
              </a:rPr>
              <a:t>молодежной политики </a:t>
            </a:r>
            <a:r>
              <a:rPr lang="ru-RU" sz="2400" i="1" dirty="0">
                <a:solidFill>
                  <a:schemeClr val="bg2">
                    <a:lumMod val="25000"/>
                  </a:schemeClr>
                </a:solidFill>
                <a:effectLst/>
                <a:latin typeface="Times New Roman"/>
              </a:rPr>
              <a:t>Камчатского края </a:t>
            </a:r>
            <a:br>
              <a:rPr lang="ru-RU" sz="2400" i="1" dirty="0">
                <a:solidFill>
                  <a:schemeClr val="bg2">
                    <a:lumMod val="25000"/>
                  </a:schemeClr>
                </a:solidFill>
                <a:effectLst/>
                <a:latin typeface="Times New Roman"/>
              </a:rPr>
            </a:br>
            <a:r>
              <a:rPr lang="ru-RU" sz="2400" i="1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/>
              </a:rPr>
              <a:t>в I</a:t>
            </a:r>
            <a:r>
              <a:rPr lang="en-US" sz="2400" i="1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/>
              </a:rPr>
              <a:t>II</a:t>
            </a:r>
            <a:r>
              <a:rPr lang="ru-RU" sz="2400" i="1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/>
              </a:rPr>
              <a:t> </a:t>
            </a:r>
            <a:r>
              <a:rPr lang="ru-RU" sz="2400" i="1" dirty="0">
                <a:solidFill>
                  <a:schemeClr val="bg2">
                    <a:lumMod val="25000"/>
                  </a:schemeClr>
                </a:solidFill>
                <a:effectLst/>
                <a:latin typeface="Times New Roman"/>
              </a:rPr>
              <a:t>квартале </a:t>
            </a:r>
            <a:r>
              <a:rPr lang="ru-RU" sz="2400" i="1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/>
              </a:rPr>
              <a:t>2018 </a:t>
            </a:r>
            <a:r>
              <a:rPr lang="ru-RU" sz="2400" i="1" dirty="0">
                <a:solidFill>
                  <a:schemeClr val="bg2">
                    <a:lumMod val="25000"/>
                  </a:schemeClr>
                </a:solidFill>
                <a:effectLst/>
                <a:latin typeface="Times New Roman"/>
              </a:rPr>
              <a:t>года</a:t>
            </a:r>
            <a:endParaRPr lang="ru-RU" sz="2400" dirty="0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8478573"/>
              </p:ext>
            </p:extLst>
          </p:nvPr>
        </p:nvGraphicFramePr>
        <p:xfrm>
          <a:off x="1943100" y="1842146"/>
          <a:ext cx="6591300" cy="4069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52322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618</TotalTime>
  <Words>143</Words>
  <Application>Microsoft Office PowerPoint</Application>
  <PresentationFormat>Экран (4:3)</PresentationFormat>
  <Paragraphs>32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Century Gothic</vt:lpstr>
      <vt:lpstr>Constantia</vt:lpstr>
      <vt:lpstr>Times New Roman</vt:lpstr>
      <vt:lpstr>Wingdings 3</vt:lpstr>
      <vt:lpstr>Легкий дым</vt:lpstr>
      <vt:lpstr>                  Министерство образования и молодежной политики Камчатского края </vt:lpstr>
      <vt:lpstr>Основные вопросы, содержащиеся в обращениях граждан, поступивших в III квартале 2018 года</vt:lpstr>
      <vt:lpstr>Количество обращений, поступивших в III квартале 2018 года по сравнению с обращениями, поступившими в III квартале 2017 года, с распределением по районам Камчатского края</vt:lpstr>
      <vt:lpstr>Обращения, поступившие в III квартале 2018 года </vt:lpstr>
      <vt:lpstr>Результаты рассмотрения обращений, поступивших в Министерство образования и молодежной политики Камчатского края  в III квартале 2018 года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образования и науки Камчатского края</dc:title>
  <dc:creator>Андрощук Анастасия Алексеевна</dc:creator>
  <cp:lastModifiedBy>Андрощук Анастасия Алексеевна</cp:lastModifiedBy>
  <cp:revision>49</cp:revision>
  <dcterms:created xsi:type="dcterms:W3CDTF">2017-03-28T02:03:13Z</dcterms:created>
  <dcterms:modified xsi:type="dcterms:W3CDTF">2018-10-04T21:36:55Z</dcterms:modified>
</cp:coreProperties>
</file>