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1"/>
  </p:notesMasterIdLst>
  <p:sldIdLst>
    <p:sldId id="256" r:id="rId2"/>
    <p:sldId id="257" r:id="rId3"/>
    <p:sldId id="267" r:id="rId4"/>
    <p:sldId id="268" r:id="rId5"/>
    <p:sldId id="280" r:id="rId6"/>
    <p:sldId id="262" r:id="rId7"/>
    <p:sldId id="263" r:id="rId8"/>
    <p:sldId id="264" r:id="rId9"/>
    <p:sldId id="265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986E5-6573-49A0-89BB-D20BB1D1FB0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AA860-B5AC-4647-8D29-37760D82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1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8955-08CB-4CB9-B741-26B12EF9FE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5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8955-08CB-4CB9-B741-26B12EF9FEF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5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3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3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5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7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2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6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7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2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DCBB8-1920-4BDE-91C5-67A4B937128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7261-55FE-4FAE-9D70-97CB2FD1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0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kciok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000" y="927291"/>
            <a:ext cx="10800000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Размещение информации на официальном сайте образовательной организации в сети Интернет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соответствии с требованиями законодательства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Российской Федерации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3" t="19846" r="52222" b="19723"/>
          <a:stretch/>
        </p:blipFill>
        <p:spPr>
          <a:xfrm>
            <a:off x="551384" y="620688"/>
            <a:ext cx="4608513" cy="391795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545" t="16353" r="27050" b="37973"/>
          <a:stretch/>
        </p:blipFill>
        <p:spPr>
          <a:xfrm>
            <a:off x="5494057" y="1700808"/>
            <a:ext cx="4826953" cy="310304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3" y="5215539"/>
            <a:ext cx="6040601" cy="128696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9" r="63836" b="11076"/>
          <a:stretch/>
        </p:blipFill>
        <p:spPr>
          <a:xfrm>
            <a:off x="10321010" y="0"/>
            <a:ext cx="1425352" cy="14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66" t="1256" r="1754" b="791"/>
          <a:stretch/>
        </p:blipFill>
        <p:spPr>
          <a:xfrm>
            <a:off x="1199456" y="548680"/>
            <a:ext cx="4176464" cy="561662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58" r="1517"/>
          <a:stretch/>
        </p:blipFill>
        <p:spPr>
          <a:xfrm>
            <a:off x="6816080" y="548680"/>
            <a:ext cx="4104456" cy="562416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310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5360" y="233742"/>
            <a:ext cx="11521280" cy="746986"/>
          </a:xfrm>
        </p:spPr>
        <p:txBody>
          <a:bodyPr/>
          <a:lstStyle/>
          <a:p>
            <a:r>
              <a:rPr lang="ru-RU" dirty="0" smtClean="0"/>
              <a:t>Размещение информации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10034" r="28861" b="4026"/>
          <a:stretch/>
        </p:blipFill>
        <p:spPr bwMode="auto">
          <a:xfrm>
            <a:off x="839416" y="1196752"/>
            <a:ext cx="4824536" cy="545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t="38594" r="20916" b="10185"/>
          <a:stretch/>
        </p:blipFill>
        <p:spPr bwMode="auto">
          <a:xfrm>
            <a:off x="6096000" y="1196752"/>
            <a:ext cx="54006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9" r="63836" b="11076"/>
          <a:stretch/>
        </p:blipFill>
        <p:spPr>
          <a:xfrm>
            <a:off x="10855462" y="1196752"/>
            <a:ext cx="1106520" cy="1124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6" t="21844" r="-576" b="13304"/>
          <a:stretch/>
        </p:blipFill>
        <p:spPr>
          <a:xfrm>
            <a:off x="92833" y="1196752"/>
            <a:ext cx="1061119" cy="107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96885"/>
            <a:ext cx="3116541" cy="591668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6" t="21844" r="-576" b="13304"/>
          <a:stretch/>
        </p:blipFill>
        <p:spPr>
          <a:xfrm>
            <a:off x="335360" y="396885"/>
            <a:ext cx="1152128" cy="116999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3" t="44224" r="3837" b="42839"/>
          <a:stretch/>
        </p:blipFill>
        <p:spPr bwMode="auto">
          <a:xfrm>
            <a:off x="6528048" y="775308"/>
            <a:ext cx="431680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9" r="63836" b="11076"/>
          <a:stretch/>
        </p:blipFill>
        <p:spPr>
          <a:xfrm>
            <a:off x="10632504" y="396885"/>
            <a:ext cx="1257874" cy="12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80" b="2598"/>
          <a:stretch/>
        </p:blipFill>
        <p:spPr>
          <a:xfrm>
            <a:off x="335360" y="548680"/>
            <a:ext cx="11036880" cy="597666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343472" y="2708920"/>
            <a:ext cx="9793088" cy="36004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6" t="21844" r="-576" b="13304"/>
          <a:stretch/>
        </p:blipFill>
        <p:spPr>
          <a:xfrm>
            <a:off x="10793010" y="476672"/>
            <a:ext cx="106363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6207" t="38335" r="8393" b="12057"/>
          <a:stretch/>
        </p:blipFill>
        <p:spPr>
          <a:xfrm>
            <a:off x="335360" y="548680"/>
            <a:ext cx="11557284" cy="475252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6" t="21844" r="-576" b="13304"/>
          <a:stretch/>
        </p:blipFill>
        <p:spPr>
          <a:xfrm>
            <a:off x="10793010" y="476672"/>
            <a:ext cx="106363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4" y="564836"/>
            <a:ext cx="11063931" cy="629316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6" t="21844" r="-576" b="13304"/>
          <a:stretch/>
        </p:blipFill>
        <p:spPr>
          <a:xfrm>
            <a:off x="10793010" y="476672"/>
            <a:ext cx="1063630" cy="108012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400256" y="848421"/>
            <a:ext cx="1440160" cy="58209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2F7FC"/>
            </a:gs>
            <a:gs pos="75000">
              <a:srgbClr val="F0F6FB"/>
            </a:gs>
            <a:gs pos="100000">
              <a:srgbClr val="CEE1F2"/>
            </a:gs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11275" y="460375"/>
            <a:ext cx="9569450" cy="7207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Рекомендации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1515269"/>
            <a:ext cx="1152128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2880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при размещении информации на сайте образовательной организации учитывать показатели, характеризующие общие критерии оценки качества деятельности организаций, осуществляющих образовательную деятельность, утвержденные Приказом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</a:rPr>
              <a:t>Минобрнауки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 России от 5.12.2014 № 1547</a:t>
            </a:r>
          </a:p>
          <a:p>
            <a:pPr marL="360000" lvl="1" indent="-2880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реализовать на официальном сайте образовательной организации электронные сервисы для обеспечения возможности взаимодействия с получателями образовательных услуг («Обратная связь», «Гостевая книга», «Форум» и др.)</a:t>
            </a:r>
          </a:p>
          <a:p>
            <a:pPr marL="360000" lvl="1" indent="-2880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реализовать альтернативную версию официального сайта организации для слабовидящих</a:t>
            </a:r>
          </a:p>
          <a:p>
            <a:pPr marL="360000" lvl="1" indent="-2880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при размещении информации на официальном сайте обеспечить соблюдение требований Федерального закона от 27.07.2006 № 152-ФЗ «О персональных данных»</a:t>
            </a:r>
          </a:p>
          <a:p>
            <a:pPr marL="360000" lvl="1" indent="-2880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обеспечить размещение информации о деятельности образовательной организации на сайте www.bus.gov.ru в соответствии с в соответствии с порядком, установленным Приказом Минфина России от 21.07.2011 № 86н</a:t>
            </a:r>
          </a:p>
        </p:txBody>
      </p:sp>
    </p:spTree>
    <p:extLst>
      <p:ext uri="{BB962C8B-B14F-4D97-AF65-F5344CB8AC3E}">
        <p14:creationId xmlns:p14="http://schemas.microsoft.com/office/powerpoint/2010/main" val="1306757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2F7FC"/>
            </a:gs>
            <a:gs pos="75000">
              <a:srgbClr val="F0F6FB"/>
            </a:gs>
            <a:gs pos="100000">
              <a:srgbClr val="CEE1F2"/>
            </a:gs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625" y="323850"/>
            <a:ext cx="1011555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Методическая поддержка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571500" y="1714500"/>
            <a:ext cx="10972800" cy="4910138"/>
          </a:xfrm>
        </p:spPr>
        <p:txBody>
          <a:bodyPr>
            <a:normAutofit/>
          </a:bodyPr>
          <a:lstStyle/>
          <a:p>
            <a:pPr marL="844550" indent="0">
              <a:buNone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Краевое государственное автономное учреждение</a:t>
            </a:r>
            <a:br>
              <a:rPr lang="ru-RU" sz="33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"Камчатский центр информатизации и оценки качества образования"</a:t>
            </a:r>
          </a:p>
          <a:p>
            <a:pPr marL="0" indent="0" algn="just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1620000"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Методические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рекомендации по размещению информации об образовательной организации на официальном сайте в сети Интернет с учетом соблюдения требований законодательства в сфере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образования</a:t>
            </a:r>
            <a:endParaRPr lang="ru-RU" sz="1800" dirty="0">
              <a:solidFill>
                <a:schemeClr val="tx1"/>
              </a:solidFill>
            </a:endParaRPr>
          </a:p>
          <a:p>
            <a:pPr marL="1440000" algn="just"/>
            <a:endParaRPr lang="ru-RU" sz="1800" dirty="0">
              <a:solidFill>
                <a:schemeClr val="tx1"/>
              </a:solidFill>
            </a:endParaRPr>
          </a:p>
          <a:p>
            <a:pPr marL="844550" indent="0" algn="just">
              <a:buNone/>
            </a:pPr>
            <a:endParaRPr lang="ru-RU" dirty="0"/>
          </a:p>
        </p:txBody>
      </p:sp>
      <p:pic>
        <p:nvPicPr>
          <p:cNvPr id="7172" name="Picture 4" descr="http://www.hist.msu.ru/pictures/icones/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94348"/>
            <a:ext cx="1502296" cy="1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99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2F7FC"/>
            </a:gs>
            <a:gs pos="75000">
              <a:srgbClr val="F0F6FB"/>
            </a:gs>
            <a:gs pos="100000">
              <a:srgbClr val="CEE1F2"/>
            </a:gs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Консультационная поддержка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5125"/>
            <a:ext cx="10515600" cy="5040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07315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Краевое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государственное автономное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учреждение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"Камчатский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центр информатизации и оценки качества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образования"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07315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информационно-аналитический отдел</a:t>
            </a:r>
          </a:p>
          <a:p>
            <a:pPr marL="107315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телефон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(4152)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201-125</a:t>
            </a:r>
          </a:p>
          <a:p>
            <a:pPr marL="107315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адрес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электронной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почты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iao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kcioko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ru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Логотип КГАУ КЦИОКО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7" b="12009"/>
          <a:stretch/>
        </p:blipFill>
        <p:spPr bwMode="auto">
          <a:xfrm>
            <a:off x="838200" y="1825895"/>
            <a:ext cx="1062673" cy="1398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0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2F7FC"/>
            </a:gs>
            <a:gs pos="75000">
              <a:srgbClr val="F0F6FB"/>
            </a:gs>
            <a:gs pos="100000">
              <a:srgbClr val="CEE1F2"/>
            </a:gs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Нормативное регулирование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000" y="1445125"/>
            <a:ext cx="10080000" cy="5040000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от 29.12.2012 № 273-ФЗ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"Об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образовании в Российской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Федерации"</a:t>
            </a:r>
          </a:p>
          <a:p>
            <a:pPr algn="just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Российской Федерации от 10.07.2013 № 582 "Об утверждении правил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размещения на официальном сайте образовательной организации в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информационно-телекоммуникационной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сети Интернет и обновления информации об образовательной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организации"</a:t>
            </a:r>
          </a:p>
          <a:p>
            <a:pPr algn="just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 Приказ Федеральной службы по надзору в сфере образования и науки от 29.05.2014 № 785 "Об утверждении требований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к структуре официального сайта образовательной организации в информационно-телекоммуникационной сети Интернет и формату представления на нём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информации"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2F7FC"/>
            </a:gs>
            <a:gs pos="75000">
              <a:srgbClr val="F0F6FB"/>
            </a:gs>
            <a:gs pos="100000">
              <a:srgbClr val="CEE1F2"/>
            </a:gs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Основные требования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5125"/>
            <a:ext cx="10515600" cy="50400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Состав информации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, размещаемой на официальном сайте образовательной организации, определен в статье 29 Федерального закона «Об образовании в Российской Федерации»</a:t>
            </a:r>
          </a:p>
          <a:p>
            <a:pPr algn="just">
              <a:spcBef>
                <a:spcPts val="1200"/>
              </a:spcBef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Содержание информации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об образовательной организации и форма ее предоставления, порядок размещения на сайте и обновления информации, устанавливается Постановлением Правительства Российской Федерации от 10.07.2013 № 582</a:t>
            </a:r>
          </a:p>
          <a:p>
            <a:pPr algn="just">
              <a:spcBef>
                <a:spcPts val="1200"/>
              </a:spcBef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Структура официального сайта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образовательной организации и формат представления на нём информации определены Приказом 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</a:rPr>
              <a:t>Рособрнадзора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 от 29.05.2014 № 785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2F7FC"/>
            </a:gs>
            <a:gs pos="75000">
              <a:srgbClr val="F0F6FB"/>
            </a:gs>
            <a:gs pos="100000">
              <a:srgbClr val="CEE1F2"/>
            </a:gs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Основные требования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5125"/>
            <a:ext cx="10515600" cy="5040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Информация, размещаемая на сайте образовательной организации, является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официальной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Содержание информации должно соответствовать регистрационным документам, локальным правовым актам и иным документам, регламентирующим деятельность образовательной организации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На страницах сайта информация должна размещаться в виде текста, таблиц, ссылок на файлы, другие страницы (разделы) сайта, другие сайты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Обновление информации на сайте осуществляется в связи с изменениями сведений об образовательной организации не позднее 10 рабочих дней после их изменения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Размещаемые на сайте сведения и документы, относящиеся к учебному процессу, должны быть актуальны в текущем учебном году</a:t>
            </a:r>
          </a:p>
          <a:p>
            <a:pPr algn="just">
              <a:spcBef>
                <a:spcPts val="1200"/>
              </a:spcBef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2F7FC"/>
            </a:gs>
            <a:gs pos="75000">
              <a:srgbClr val="F0F6FB"/>
            </a:gs>
            <a:gs pos="100000">
              <a:srgbClr val="CEE1F2"/>
            </a:gs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5860" b="1"/>
          <a:stretch/>
        </p:blipFill>
        <p:spPr>
          <a:xfrm>
            <a:off x="2509185" y="266700"/>
            <a:ext cx="7135529" cy="9048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521325"/>
            <a:ext cx="10629900" cy="5040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Приказ Министерства образования и науки РФ от 9 ноября 2015 г.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N 1309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«Об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помощи»</a:t>
            </a: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Приказ Министерства образования и науки РФ от 2 декабря 2015 г.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N 1399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«Об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утверждении Плана мероприятий ("дорожной карты") Министерства образования и науки Российской Федерации по повышению значений показателей доступности для инвалидов объектов и предоставляемых на них услуг в сфере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образования»</a:t>
            </a: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Приказ Министерства образования и науки Камчатского края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от 10 августа 2016 г.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N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1016 «О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реализации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помощи» </a:t>
            </a:r>
          </a:p>
          <a:p>
            <a:pPr lvl="1" algn="just">
              <a:spcBef>
                <a:spcPts val="120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Адаптация официального сайта органа и организации, предоставляющих услуги в сфере образования, для лиц с нарушением зрения (слабовидящих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) (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Приложение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3, п.4.10)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91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2F7FC"/>
            </a:gs>
            <a:gs pos="75000">
              <a:srgbClr val="F0F6FB"/>
            </a:gs>
            <a:gs pos="100000">
              <a:srgbClr val="CEE1F2"/>
            </a:gs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00000" cy="1080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Структура сайта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5800" y="0"/>
            <a:ext cx="4996200" cy="6754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0200" y="1445125"/>
            <a:ext cx="6705600" cy="50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Наличие специального раздела "Сведения об образовательной организации"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обязательно</a:t>
            </a:r>
          </a:p>
          <a:p>
            <a:pPr marL="18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Наименование подразделов специального раздела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должно точно соответствовать требованиям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, установленным Приказом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Рособрнадзора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от 29.05.2014 № 785</a:t>
            </a:r>
          </a:p>
          <a:p>
            <a:pPr marL="18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Информацию следует размещать в тех подразделах, которые определены Приказом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Рособрнадзора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от 29.05.2014 № 785</a:t>
            </a:r>
          </a:p>
          <a:p>
            <a:pPr marL="18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На каждой странице сайта, имеющей отношение к специальному разделу, должна быть доступна ссылка, ведущая в специальный раздел (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общий механизм навигации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18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Специальный раздел должен быть доступен без дополнительной регистрации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2F7FC"/>
            </a:gs>
            <a:gs pos="75000">
              <a:srgbClr val="F0F6FB"/>
            </a:gs>
            <a:gs pos="100000">
              <a:srgbClr val="CEE1F2"/>
            </a:gs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Хостинг сайта образовательной 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5125"/>
            <a:ext cx="10515600" cy="504000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Хостинг - услуга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по предоставлению ресурсов для размещения информации на сервере, постоянно находящемся 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сети Интернет</a:t>
            </a:r>
          </a:p>
          <a:p>
            <a:pPr algn="just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При выборе провайдера хостинга следует проверять географическое местонахождение сервера, на котором размещается сайт образовательной организации</a:t>
            </a:r>
          </a:p>
          <a:p>
            <a:pPr algn="just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 соответствии с требованиями, установленными статьей 13 Федерального закона «Об информации, информационных технологиях и о защите информации», официальный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сайт образовательной организации должен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размещаться на серверах, расположенных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на территории Российской Федерации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использовании бесплатного хостинга не исключается возможность неконтролируемого размещения на сайте образовательной организации рекламной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0380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2F7FC"/>
            </a:gs>
            <a:gs pos="75000">
              <a:srgbClr val="F0F6FB"/>
            </a:gs>
            <a:gs pos="100000">
              <a:srgbClr val="CEE1F2"/>
            </a:gs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Размещение персональных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5125"/>
            <a:ext cx="10515600" cy="5040000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120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При размещении информации на официальном сайте образовательной организации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необходимо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обеспечить соблюдение требований Федерального закона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 персональных данных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допускается опубликование фамилии, имени и отчества совместно с иными персональными данными – с датой рождения, либо с домашним адресом и номером телефона, либо со сведениями о состоянии здоровья и особенностях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развития ребенка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либо с фотографическим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изображением</a:t>
            </a:r>
          </a:p>
          <a:p>
            <a:pPr algn="just">
              <a:spcBef>
                <a:spcPts val="120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Размещение на сайте фотографий допускается только с согласия гражданина либо его законного представителя за исключением случаев, когда изображение гражданина получено при съемке на публичных мероприятиях (статья 152.1 Гражданского кодекса Российской Федерации)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Если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документ, подлежащий обязательному размещению на сайте образовательной организации, содержит персональные данные, рекомендуется подготовить и опубликовать выписку из такого документа, не содержащую персональные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данные</a:t>
            </a:r>
          </a:p>
        </p:txBody>
      </p:sp>
    </p:spTree>
    <p:extLst>
      <p:ext uri="{BB962C8B-B14F-4D97-AF65-F5344CB8AC3E}">
        <p14:creationId xmlns:p14="http://schemas.microsoft.com/office/powerpoint/2010/main" val="22019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2F7FC"/>
            </a:gs>
            <a:gs pos="75000">
              <a:srgbClr val="F0F6FB"/>
            </a:gs>
            <a:gs pos="100000">
              <a:srgbClr val="CEE1F2"/>
            </a:gs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Типичные ошибки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5124"/>
            <a:ext cx="10515600" cy="5146175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отсутствие специального раздела "Сведения об образовательной организации" либо изменение наименования специального раздела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отсутствие одного или нескольких подразделов в специальном разделе либо изменение наименований подразделов специального раздела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размещение информации не в тех подразделах сайта, в которых она должна быть размещена в соответствии с требованиями, установленным Приказом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</a:rPr>
              <a:t>Рособрнадзора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 № 785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отсутствие на сайте требуемых сведений и документов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бессистемное дублирование сведений и документов в разных подразделах сайта 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размещение вместо копий документов текста документов на страницах сайта либо текстовых файлов, не содержащих сведения об утверждении документа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несоответствие наименования размещенных на сайте файлов содержанию документов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неактуальность размещенных сведений, отсутствие документов и сведений, относящихся к текущему учебному году</a:t>
            </a:r>
          </a:p>
        </p:txBody>
      </p:sp>
    </p:spTree>
    <p:extLst>
      <p:ext uri="{BB962C8B-B14F-4D97-AF65-F5344CB8AC3E}">
        <p14:creationId xmlns:p14="http://schemas.microsoft.com/office/powerpoint/2010/main" val="8191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800</Words>
  <Application>Microsoft Office PowerPoint</Application>
  <PresentationFormat>Широкоэкранный</PresentationFormat>
  <Paragraphs>69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Тема Office</vt:lpstr>
      <vt:lpstr>Размещение информации на официальном сайте образовательной организации в сети Интернет</vt:lpstr>
      <vt:lpstr>Нормативное регулирование</vt:lpstr>
      <vt:lpstr>Основные требования</vt:lpstr>
      <vt:lpstr>Основные требования</vt:lpstr>
      <vt:lpstr>Презентация PowerPoint</vt:lpstr>
      <vt:lpstr>Структура сайта</vt:lpstr>
      <vt:lpstr>Хостинг сайта образовательной организации </vt:lpstr>
      <vt:lpstr>Размещение персональных данных</vt:lpstr>
      <vt:lpstr>Типичные ошибки</vt:lpstr>
      <vt:lpstr>Презентация PowerPoint</vt:lpstr>
      <vt:lpstr>Презентация PowerPoint</vt:lpstr>
      <vt:lpstr>Размещение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</vt:lpstr>
      <vt:lpstr>Методическая поддержка</vt:lpstr>
      <vt:lpstr>Консультационная поддержка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Размещение информации на официальном сайте образовательной организации в сети Интернет</dc:title>
  <dc:creator>Кабаргина Ирина Юрьевна</dc:creator>
  <cp:lastModifiedBy>Фролова Наталья Анатольевна</cp:lastModifiedBy>
  <cp:revision>32</cp:revision>
  <dcterms:created xsi:type="dcterms:W3CDTF">2016-06-01T01:19:54Z</dcterms:created>
  <dcterms:modified xsi:type="dcterms:W3CDTF">2017-04-25T01:20:35Z</dcterms:modified>
</cp:coreProperties>
</file>