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</c:spPr>
    </c:sideWall>
    <c:backWall>
      <c:thickness val="0"/>
      <c:spPr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0.23755196298097087"/>
          <c:y val="1.356052612705857E-2"/>
          <c:w val="0.73462371951351968"/>
          <c:h val="0.506867196357664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IV квартал 2016 года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55</c:v>
                </c:pt>
                <c:pt idx="1">
                  <c:v>4</c:v>
                </c:pt>
                <c:pt idx="2">
                  <c:v>17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4</c:v>
                </c:pt>
                <c:pt idx="13">
                  <c:v>4</c:v>
                </c:pt>
                <c:pt idx="14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IV квартал 2015 года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93</c:v>
                </c:pt>
                <c:pt idx="1">
                  <c:v>3</c:v>
                </c:pt>
                <c:pt idx="2">
                  <c:v>22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Лист1!$D$2:$D$16</c:f>
            </c:numRef>
          </c:val>
          <c:shape val="box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Лист1!$E$2:$E$16</c:f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4967552"/>
        <c:axId val="82874752"/>
        <c:axId val="132118720"/>
      </c:bar3DChart>
      <c:catAx>
        <c:axId val="124967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2874752"/>
        <c:crosses val="autoZero"/>
        <c:auto val="1"/>
        <c:lblAlgn val="ctr"/>
        <c:lblOffset val="100"/>
        <c:noMultiLvlLbl val="0"/>
      </c:catAx>
      <c:valAx>
        <c:axId val="82874752"/>
        <c:scaling>
          <c:orientation val="minMax"/>
          <c:max val="110"/>
          <c:min val="0"/>
        </c:scaling>
        <c:delete val="1"/>
        <c:axPos val="l"/>
        <c:numFmt formatCode="#,##0;\-#,##0" sourceLinked="0"/>
        <c:majorTickMark val="none"/>
        <c:minorTickMark val="none"/>
        <c:tickLblPos val="nextTo"/>
        <c:crossAx val="124967552"/>
        <c:crosses val="autoZero"/>
        <c:crossBetween val="between"/>
        <c:majorUnit val="10"/>
      </c:valAx>
      <c:serAx>
        <c:axId val="132118720"/>
        <c:scaling>
          <c:orientation val="minMax"/>
        </c:scaling>
        <c:delete val="1"/>
        <c:axPos val="b"/>
        <c:majorTickMark val="out"/>
        <c:minorTickMark val="none"/>
        <c:tickLblPos val="nextTo"/>
        <c:crossAx val="82874752"/>
        <c:crosses val="autoZero"/>
      </c:serAx>
    </c:plotArea>
    <c:legend>
      <c:legendPos val="t"/>
      <c:layout>
        <c:manualLayout>
          <c:xMode val="edge"/>
          <c:yMode val="edge"/>
          <c:x val="0.68340238060627934"/>
          <c:y val="0.73083334415921275"/>
          <c:w val="0.27508842896359753"/>
          <c:h val="0.200594527633665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2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8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3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8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39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8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1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97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43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19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30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5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0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9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0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9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9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6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6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63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6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5F9F-EEF9-4BCC-ABBB-A3FDF3333569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D75AF-513F-4FE6-90E5-A4765D3E8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9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38138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Министерство образования и науки Камчатского края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17032"/>
            <a:ext cx="8219256" cy="2764904"/>
          </a:xfrm>
          <a:solidFill>
            <a:schemeClr val="accent6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r>
              <a:rPr lang="ru-RU" sz="36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В </a:t>
            </a:r>
            <a:r>
              <a:rPr lang="en-US" sz="36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IV</a:t>
            </a:r>
            <a:r>
              <a:rPr lang="en-US" sz="36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квартале 2016 года 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поступило </a:t>
            </a:r>
            <a:r>
              <a:rPr lang="en-US" sz="36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121</a:t>
            </a:r>
            <a:r>
              <a:rPr lang="ru-RU" sz="36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обращени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е</a:t>
            </a:r>
            <a:r>
              <a:rPr lang="ru-RU" sz="36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, 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за аналогичный период 2015 года поступило </a:t>
            </a:r>
            <a:r>
              <a:rPr lang="ru-RU" sz="3600" b="1" i="1" u="sng" dirty="0" smtClean="0">
                <a:latin typeface="Constantia" panose="02030602050306030303" pitchFamily="18" charset="0"/>
                <a:cs typeface="Arial" charset="0"/>
              </a:rPr>
              <a:t>1</a:t>
            </a:r>
            <a:r>
              <a:rPr lang="en-US" sz="3600" b="1" i="1" u="sng" dirty="0" smtClean="0">
                <a:latin typeface="Constantia" panose="02030602050306030303" pitchFamily="18" charset="0"/>
                <a:cs typeface="Arial" charset="0"/>
              </a:rPr>
              <a:t>65</a:t>
            </a:r>
            <a:r>
              <a:rPr lang="ru-RU" sz="3600" b="1" i="1" u="sng" dirty="0" smtClean="0">
                <a:latin typeface="Constantia" panose="02030602050306030303" pitchFamily="18" charset="0"/>
                <a:cs typeface="Arial" charset="0"/>
              </a:rPr>
              <a:t> обращений 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граждан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5811" y="2276872"/>
            <a:ext cx="8075240" cy="1368152"/>
          </a:xfrm>
          <a:prstGeom prst="rect">
            <a:avLst/>
          </a:prstGeom>
          <a:effectLst>
            <a:glow rad="228600">
              <a:schemeClr val="tx2">
                <a:lumMod val="60000"/>
                <a:lumOff val="40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Обзор обращений граждан, поступивших </a:t>
            </a:r>
            <a:b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  </a:t>
            </a:r>
            <a:r>
              <a:rPr lang="en-US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IV </a:t>
            </a: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квартале 201</a:t>
            </a:r>
            <a:r>
              <a:rPr lang="en-US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6</a:t>
            </a: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года</a:t>
            </a:r>
            <a:b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US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октябрь, ноябрь, декабрь)</a:t>
            </a:r>
          </a:p>
        </p:txBody>
      </p:sp>
      <p:pic>
        <p:nvPicPr>
          <p:cNvPr id="5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1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96" y="404664"/>
            <a:ext cx="8676884" cy="57606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Основные вопросы, содержащиеся в обращениях граждан, поступивших 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IV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квартале 2016 года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171649" y="3429000"/>
            <a:ext cx="2736304" cy="792088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36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989215" y="1988840"/>
            <a:ext cx="1656024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Вопросы, касающиеся ДОУ 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459801" y="1124744"/>
            <a:ext cx="2160000" cy="1872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 опеки и попечительства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13239" y="4217392"/>
            <a:ext cx="2232000" cy="144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Критика управления системой образования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60033" y="4653136"/>
            <a:ext cx="2160000" cy="1872208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Другие вопросы, касающиеся системы образования Камчатского края 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6392967" y="1988840"/>
            <a:ext cx="1656024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Получение жилья 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6360678" y="4221088"/>
            <a:ext cx="2232248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 трудоустройства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555776" y="3366655"/>
            <a:ext cx="615873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907952" y="3403600"/>
            <a:ext cx="608263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4" idx="0"/>
          </p:cNvCxnSpPr>
          <p:nvPr/>
        </p:nvCxnSpPr>
        <p:spPr>
          <a:xfrm>
            <a:off x="4539801" y="2996744"/>
            <a:ext cx="0" cy="432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9" idx="0"/>
          </p:cNvCxnSpPr>
          <p:nvPr/>
        </p:nvCxnSpPr>
        <p:spPr>
          <a:xfrm flipH="1" flipV="1">
            <a:off x="4539801" y="4221088"/>
            <a:ext cx="23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2581958" y="4149080"/>
            <a:ext cx="589691" cy="2011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5875662" y="4183236"/>
            <a:ext cx="517305" cy="167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5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9000">
              <a:srgbClr val="D49E6C"/>
            </a:gs>
            <a:gs pos="47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/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Количество обращений, поступивших 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IV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квартале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6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года по сравнению с обращениями, поступившими 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IV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квартале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5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года, с распределением по районам Камчатского края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n-ea"/>
                <a:cs typeface="Arial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n-ea"/>
                <a:cs typeface="Arial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967896"/>
              </p:ext>
            </p:extLst>
          </p:nvPr>
        </p:nvGraphicFramePr>
        <p:xfrm>
          <a:off x="-252536" y="1482156"/>
          <a:ext cx="9576048" cy="561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2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>
                <a:lumMod val="60000"/>
                <a:lumOff val="40000"/>
              </a:srgbClr>
            </a:gs>
            <a:gs pos="10000">
              <a:srgbClr val="D49E6C"/>
            </a:gs>
            <a:gs pos="33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Обращения поступившие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в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IV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квартале 2016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7724" y="2960880"/>
            <a:ext cx="2895600" cy="1836272"/>
          </a:xfrm>
          <a:prstGeom prst="roundRect">
            <a:avLst/>
          </a:prstGeom>
          <a:solidFill>
            <a:schemeClr val="bg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i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kern="0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Всего поступило обращений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i="1" kern="0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  <a:r>
              <a:rPr lang="ru-RU" sz="4000" b="1" i="1" kern="0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</a:t>
            </a:r>
            <a:endParaRPr lang="ru-RU" sz="4000" b="1" i="1" kern="0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35524" y="1113373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Принятые на  личном приеме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50136" y="2042846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prstClr val="black"/>
                </a:solidFill>
                <a:latin typeface="Constantia" panose="02030602050306030303" pitchFamily="18" charset="0"/>
              </a:rPr>
              <a:t>Переданные лично </a:t>
            </a: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88445" y="4473184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Полученные по почте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90325" y="4473184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Полученные по факсу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3238" y="2148960"/>
            <a:ext cx="2520280" cy="12241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Полученные по электронной почте, интернету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95524" y="2337373"/>
            <a:ext cx="0" cy="61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199750" y="2879254"/>
            <a:ext cx="344900" cy="215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77244" y="4653136"/>
            <a:ext cx="27289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052710" y="4653136"/>
            <a:ext cx="336119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179664" y="2879254"/>
            <a:ext cx="336119" cy="163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4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>
                <a:lumMod val="60000"/>
                <a:lumOff val="40000"/>
              </a:srgbClr>
            </a:gs>
            <a:gs pos="13000">
              <a:srgbClr val="D49E6C"/>
            </a:gs>
            <a:gs pos="88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Результаты рассмотрения обращений, поступивших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Министерство образования и науки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Камчатского края 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в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IV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квартале 2016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Разъяснено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115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Меры приняты</a:t>
            </a: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224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Решено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4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1584" y="3575680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Октябрь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35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01584" y="4654935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Ноябрь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36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01584" y="5804990"/>
            <a:ext cx="1872208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Декабрь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44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653912" y="4715165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Ноябрь </a:t>
            </a: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</a:t>
            </a:r>
          </a:p>
        </p:txBody>
      </p:sp>
      <p:sp>
        <p:nvSpPr>
          <p:cNvPr id="22" name="Овал 21"/>
          <p:cNvSpPr/>
          <p:nvPr/>
        </p:nvSpPr>
        <p:spPr>
          <a:xfrm>
            <a:off x="3653912" y="5807942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Декабрь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525224" y="5807942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Декабрь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4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84564" y="4715165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Ноябрь</a:t>
            </a: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0</a:t>
            </a:r>
          </a:p>
        </p:txBody>
      </p:sp>
      <p:sp>
        <p:nvSpPr>
          <p:cNvPr id="26" name="Овал 25"/>
          <p:cNvSpPr/>
          <p:nvPr/>
        </p:nvSpPr>
        <p:spPr>
          <a:xfrm>
            <a:off x="3679560" y="3610495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Октябрь</a:t>
            </a: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0</a:t>
            </a:r>
          </a:p>
        </p:txBody>
      </p:sp>
      <p:sp>
        <p:nvSpPr>
          <p:cNvPr id="27" name="Овал 26"/>
          <p:cNvSpPr/>
          <p:nvPr/>
        </p:nvSpPr>
        <p:spPr>
          <a:xfrm>
            <a:off x="6462224" y="3610495"/>
            <a:ext cx="1872000" cy="9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Октябрь</a:t>
            </a: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0</a:t>
            </a:r>
          </a:p>
        </p:txBody>
      </p:sp>
      <p:cxnSp>
        <p:nvCxnSpPr>
          <p:cNvPr id="28" name="Прямая соединительная линия 27"/>
          <p:cNvCxnSpPr>
            <a:stCxn id="7" idx="2"/>
          </p:cNvCxnSpPr>
          <p:nvPr/>
        </p:nvCxnSpPr>
        <p:spPr>
          <a:xfrm>
            <a:off x="1637584" y="306896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1" idx="4"/>
            <a:endCxn id="12" idx="0"/>
          </p:cNvCxnSpPr>
          <p:nvPr/>
        </p:nvCxnSpPr>
        <p:spPr>
          <a:xfrm>
            <a:off x="1637584" y="4475680"/>
            <a:ext cx="0" cy="179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>
            <a:off x="1637584" y="5546116"/>
            <a:ext cx="0" cy="233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>
            <a:stCxn id="8" idx="2"/>
          </p:cNvCxnSpPr>
          <p:nvPr/>
        </p:nvCxnSpPr>
        <p:spPr>
          <a:xfrm>
            <a:off x="4589912" y="3068960"/>
            <a:ext cx="8676" cy="541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>
            <a:stCxn id="26" idx="4"/>
          </p:cNvCxnSpPr>
          <p:nvPr/>
        </p:nvCxnSpPr>
        <p:spPr>
          <a:xfrm>
            <a:off x="4615560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>
            <a:stCxn id="21" idx="4"/>
            <a:endCxn id="22" idx="0"/>
          </p:cNvCxnSpPr>
          <p:nvPr/>
        </p:nvCxnSpPr>
        <p:spPr>
          <a:xfrm>
            <a:off x="4589912" y="5615165"/>
            <a:ext cx="0" cy="192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/>
          <p:nvPr/>
        </p:nvCxnSpPr>
        <p:spPr>
          <a:xfrm>
            <a:off x="7398224" y="3044667"/>
            <a:ext cx="0" cy="531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>
            <a:endCxn id="24" idx="0"/>
          </p:cNvCxnSpPr>
          <p:nvPr/>
        </p:nvCxnSpPr>
        <p:spPr>
          <a:xfrm>
            <a:off x="7416593" y="4510495"/>
            <a:ext cx="3971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>
            <a:off x="7399775" y="5614251"/>
            <a:ext cx="0" cy="165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7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158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Министерство образования и науки Камчатского края</vt:lpstr>
      <vt:lpstr>Основные вопросы, содержащиеся в обращениях граждан, поступивших в IV квартале 2016 года</vt:lpstr>
      <vt:lpstr>  Количество обращений, поступивших в IV квартале 2016 года по сравнению с обращениями, поступившими в IV квартале 2015 года, с распределением по районам Камчатского края </vt:lpstr>
      <vt:lpstr>Обращения поступившие в IV квартале 2016 года</vt:lpstr>
      <vt:lpstr>Результаты рассмотрения обращений, поступивших в Министерство образования и науки Камчатского края  в IV квартале 2016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Царёва Ксения Игоревна</dc:creator>
  <cp:lastModifiedBy>Андрощук Анастасия Алексеевна</cp:lastModifiedBy>
  <cp:revision>18</cp:revision>
  <cp:lastPrinted>2016-11-17T22:28:28Z</cp:lastPrinted>
  <dcterms:created xsi:type="dcterms:W3CDTF">2016-10-30T23:49:09Z</dcterms:created>
  <dcterms:modified xsi:type="dcterms:W3CDTF">2017-01-25T02:27:38Z</dcterms:modified>
</cp:coreProperties>
</file>