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scene3d>
          <a:camera prst="orthographicFront"/>
          <a:lightRig rig="threePt" dir="t"/>
        </a:scene3d>
      </c:spPr>
    </c:sideWall>
    <c:backWall>
      <c:thickness val="0"/>
      <c:spPr>
        <a:scene3d>
          <a:camera prst="orthographicFront"/>
          <a:lightRig rig="threePt" dir="t"/>
        </a:scene3d>
      </c:spPr>
    </c:backWall>
    <c:plotArea>
      <c:layout>
        <c:manualLayout>
          <c:layoutTarget val="inner"/>
          <c:xMode val="edge"/>
          <c:yMode val="edge"/>
          <c:x val="0.23755196298097087"/>
          <c:y val="1.356052612705857E-2"/>
          <c:w val="0.73462371951351968"/>
          <c:h val="0.5068671963576640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IV квартал 2016 года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55</c:v>
                </c:pt>
                <c:pt idx="1">
                  <c:v>4</c:v>
                </c:pt>
                <c:pt idx="2">
                  <c:v>17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  <c:pt idx="10">
                  <c:v>3</c:v>
                </c:pt>
                <c:pt idx="11">
                  <c:v>0</c:v>
                </c:pt>
                <c:pt idx="12">
                  <c:v>4</c:v>
                </c:pt>
                <c:pt idx="13">
                  <c:v>4</c:v>
                </c:pt>
                <c:pt idx="14">
                  <c:v>28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IV квартал 2015 года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c:spPr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93</c:v>
                </c:pt>
                <c:pt idx="1">
                  <c:v>3</c:v>
                </c:pt>
                <c:pt idx="2">
                  <c:v>22</c:v>
                </c:pt>
                <c:pt idx="3">
                  <c:v>3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4</c:v>
                </c:pt>
                <c:pt idx="8">
                  <c:v>3</c:v>
                </c:pt>
                <c:pt idx="9">
                  <c:v>2</c:v>
                </c:pt>
                <c:pt idx="10">
                  <c:v>3</c:v>
                </c:pt>
                <c:pt idx="11">
                  <c:v>2</c:v>
                </c:pt>
                <c:pt idx="12">
                  <c:v>1</c:v>
                </c:pt>
                <c:pt idx="13">
                  <c:v>1</c:v>
                </c:pt>
                <c:pt idx="14">
                  <c:v>26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Лист1!$D$2:$D$16</c:f>
            </c:numRef>
          </c:val>
          <c:shape val="box"/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Лист1!$E$2:$E$16</c:f>
            </c:numRef>
          </c:val>
          <c:shape val="box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24967552"/>
        <c:axId val="82874752"/>
        <c:axId val="132118720"/>
      </c:bar3DChart>
      <c:catAx>
        <c:axId val="124967552"/>
        <c:scaling>
          <c:orientation val="minMax"/>
        </c:scaling>
        <c:delete val="0"/>
        <c:axPos val="b"/>
        <c:majorTickMark val="none"/>
        <c:minorTickMark val="none"/>
        <c:tickLblPos val="nextTo"/>
        <c:crossAx val="82874752"/>
        <c:crosses val="autoZero"/>
        <c:auto val="1"/>
        <c:lblAlgn val="ctr"/>
        <c:lblOffset val="100"/>
        <c:noMultiLvlLbl val="0"/>
      </c:catAx>
      <c:valAx>
        <c:axId val="82874752"/>
        <c:scaling>
          <c:orientation val="minMax"/>
          <c:max val="110"/>
          <c:min val="0"/>
        </c:scaling>
        <c:delete val="1"/>
        <c:axPos val="l"/>
        <c:numFmt formatCode="#,##0;\-#,##0" sourceLinked="0"/>
        <c:majorTickMark val="none"/>
        <c:minorTickMark val="none"/>
        <c:tickLblPos val="nextTo"/>
        <c:crossAx val="124967552"/>
        <c:crosses val="autoZero"/>
        <c:crossBetween val="between"/>
        <c:majorUnit val="10"/>
      </c:valAx>
      <c:serAx>
        <c:axId val="132118720"/>
        <c:scaling>
          <c:orientation val="minMax"/>
        </c:scaling>
        <c:delete val="1"/>
        <c:axPos val="b"/>
        <c:majorTickMark val="out"/>
        <c:minorTickMark val="none"/>
        <c:tickLblPos val="nextTo"/>
        <c:crossAx val="82874752"/>
        <c:crosses val="autoZero"/>
      </c:serAx>
    </c:plotArea>
    <c:legend>
      <c:legendPos val="t"/>
      <c:layout>
        <c:manualLayout>
          <c:xMode val="edge"/>
          <c:yMode val="edge"/>
          <c:x val="0.68340238060627934"/>
          <c:y val="0.73083334415921275"/>
          <c:w val="0.27508842896359753"/>
          <c:h val="0.200594527633665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120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285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73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784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739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086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915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497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9436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819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07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230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959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704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99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70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97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591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65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66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638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46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55F9F-EEF9-4BCC-ABBB-A3FDF3333569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D75AF-513F-4FE6-90E5-A4765D3E8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82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7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274638"/>
            <a:ext cx="5266928" cy="1138138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Министерство образования и науки Камчатского края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717032"/>
            <a:ext cx="8219256" cy="2764904"/>
          </a:xfrm>
          <a:solidFill>
            <a:schemeClr val="accent6">
              <a:lumMod val="60000"/>
              <a:lumOff val="40000"/>
            </a:schemeClr>
          </a:solidFill>
          <a:scene3d>
            <a:camera prst="perspectiveRelaxedModerately"/>
            <a:lightRig rig="threePt" dir="t"/>
          </a:scene3d>
          <a:sp3d>
            <a:bevelT w="101600" prst="rible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600" b="1" i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 </a:t>
            </a:r>
            <a:r>
              <a:rPr lang="ru-RU" sz="3600" b="1" i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В </a:t>
            </a:r>
            <a:r>
              <a:rPr lang="en-US" sz="3600" b="1" i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IV</a:t>
            </a:r>
            <a:r>
              <a:rPr lang="en-US" sz="3600" b="1" i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 </a:t>
            </a:r>
            <a:r>
              <a:rPr lang="ru-RU" sz="3600" b="1" i="1" u="sng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квартале 2016 года </a:t>
            </a:r>
            <a:r>
              <a:rPr lang="ru-RU" sz="3600" b="1" i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поступило </a:t>
            </a:r>
            <a:r>
              <a:rPr lang="en-US" sz="3600" b="1" i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121</a:t>
            </a:r>
            <a:r>
              <a:rPr lang="ru-RU" sz="3600" b="1" i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 обращени</a:t>
            </a:r>
            <a:r>
              <a:rPr lang="ru-RU" sz="3600" b="1" i="1" u="sng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е</a:t>
            </a:r>
            <a:r>
              <a:rPr lang="ru-RU" sz="3600" b="1" i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, </a:t>
            </a:r>
            <a:r>
              <a:rPr lang="ru-RU" sz="3600" b="1" i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за аналогичный период 2015 года поступило </a:t>
            </a:r>
            <a:r>
              <a:rPr lang="ru-RU" sz="3600" b="1" i="1" u="sng" dirty="0" smtClean="0">
                <a:latin typeface="Constantia" panose="02030602050306030303" pitchFamily="18" charset="0"/>
                <a:cs typeface="Arial" charset="0"/>
              </a:rPr>
              <a:t>1</a:t>
            </a:r>
            <a:r>
              <a:rPr lang="en-US" sz="3600" b="1" i="1" u="sng" dirty="0" smtClean="0">
                <a:latin typeface="Constantia" panose="02030602050306030303" pitchFamily="18" charset="0"/>
                <a:cs typeface="Arial" charset="0"/>
              </a:rPr>
              <a:t>65</a:t>
            </a:r>
            <a:r>
              <a:rPr lang="ru-RU" sz="3600" b="1" i="1" u="sng" dirty="0" smtClean="0">
                <a:latin typeface="Constantia" panose="02030602050306030303" pitchFamily="18" charset="0"/>
                <a:cs typeface="Arial" charset="0"/>
              </a:rPr>
              <a:t> обращений </a:t>
            </a:r>
            <a:r>
              <a:rPr lang="ru-RU" sz="3600" b="1" i="1" u="sng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граждан</a:t>
            </a:r>
            <a:r>
              <a:rPr lang="ru-RU" sz="3600" b="1" i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 </a:t>
            </a:r>
          </a:p>
          <a:p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85811" y="2276872"/>
            <a:ext cx="8075240" cy="1368152"/>
          </a:xfrm>
          <a:prstGeom prst="rect">
            <a:avLst/>
          </a:prstGeom>
          <a:effectLst>
            <a:glow rad="228600">
              <a:schemeClr val="tx2">
                <a:lumMod val="60000"/>
                <a:lumOff val="40000"/>
                <a:alpha val="40000"/>
              </a:schemeClr>
            </a:glow>
          </a:effec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Обзор обращений граждан, поступивших </a:t>
            </a:r>
            <a:br>
              <a:rPr lang="ru-RU" sz="2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ru-RU" sz="2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в  </a:t>
            </a:r>
            <a:r>
              <a:rPr lang="en-US" sz="2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IV </a:t>
            </a:r>
            <a:r>
              <a:rPr lang="ru-RU" sz="2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квартале 201</a:t>
            </a:r>
            <a:r>
              <a:rPr lang="en-US" sz="2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6</a:t>
            </a:r>
            <a:r>
              <a:rPr lang="ru-RU" sz="2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года</a:t>
            </a:r>
            <a:br>
              <a:rPr lang="ru-RU" sz="2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ru-RU" sz="2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r>
              <a:rPr lang="en-US" sz="2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(</a:t>
            </a:r>
            <a:r>
              <a:rPr lang="ru-RU" sz="2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октябрь, ноябрь, декабрь)</a:t>
            </a:r>
          </a:p>
        </p:txBody>
      </p:sp>
      <p:pic>
        <p:nvPicPr>
          <p:cNvPr id="5" name="Picture 2" descr="Герб Камчатского кра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04664"/>
            <a:ext cx="1285875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111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chemeClr val="accent6">
                <a:lumMod val="60000"/>
                <a:lumOff val="40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96" y="404664"/>
            <a:ext cx="8676884" cy="576064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mbria" pitchFamily="18" charset="0"/>
              </a:rPr>
              <a:t>Основные вопросы, содержащиеся в обращениях граждан, поступивших в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mbria" pitchFamily="18" charset="0"/>
              </a:rPr>
              <a:t>IV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mbria" pitchFamily="18" charset="0"/>
              </a:rPr>
              <a:t>квартале 2016 года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3171649" y="3429000"/>
            <a:ext cx="2736304" cy="792088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b="1" i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ru-RU" sz="3600" b="1" i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989215" y="1988840"/>
            <a:ext cx="1656024" cy="144016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>
                <a:solidFill>
                  <a:sysClr val="windowText" lastClr="000000"/>
                </a:solidFill>
                <a:latin typeface="Constantia"/>
              </a:rPr>
              <a:t>Вопросы, касающиеся ДОУ </a:t>
            </a:r>
          </a:p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3459801" y="1124744"/>
            <a:ext cx="2160000" cy="187200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>
                <a:solidFill>
                  <a:sysClr val="windowText" lastClr="000000"/>
                </a:solidFill>
                <a:latin typeface="Constantia"/>
              </a:rPr>
              <a:t>Вопросы опеки и попечительства </a:t>
            </a: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413239" y="4217392"/>
            <a:ext cx="2232000" cy="144000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 smtClean="0">
                <a:solidFill>
                  <a:sysClr val="windowText" lastClr="000000"/>
                </a:solidFill>
                <a:latin typeface="Constantia"/>
              </a:rPr>
              <a:t>Критика управления системой образования</a:t>
            </a:r>
          </a:p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460033" y="4653136"/>
            <a:ext cx="2160000" cy="1872208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 smtClean="0">
                <a:solidFill>
                  <a:sysClr val="windowText" lastClr="000000"/>
                </a:solidFill>
                <a:latin typeface="Constantia"/>
              </a:rPr>
              <a:t>Другие вопросы, касающиеся системы образования Камчатского края </a:t>
            </a:r>
          </a:p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 smtClean="0">
                <a:solidFill>
                  <a:sysClr val="windowText" lastClr="000000"/>
                </a:solidFill>
                <a:latin typeface="Constantia"/>
              </a:rPr>
              <a:t> </a:t>
            </a: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Блок-схема: альтернативный процесс 35"/>
          <p:cNvSpPr/>
          <p:nvPr/>
        </p:nvSpPr>
        <p:spPr>
          <a:xfrm>
            <a:off x="6392967" y="1988840"/>
            <a:ext cx="1656024" cy="144016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 smtClean="0">
                <a:solidFill>
                  <a:sysClr val="windowText" lastClr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Получение жилья </a:t>
            </a:r>
          </a:p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Блок-схема: альтернативный процесс 37"/>
          <p:cNvSpPr/>
          <p:nvPr/>
        </p:nvSpPr>
        <p:spPr>
          <a:xfrm>
            <a:off x="6360678" y="4221088"/>
            <a:ext cx="2232248" cy="144016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>
                <a:solidFill>
                  <a:sysClr val="windowText" lastClr="000000"/>
                </a:solidFill>
                <a:latin typeface="Constantia"/>
              </a:rPr>
              <a:t>Вопросы трудоустройства </a:t>
            </a: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2555776" y="3366655"/>
            <a:ext cx="615873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5907952" y="3403600"/>
            <a:ext cx="608263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endCxn id="4" idx="0"/>
          </p:cNvCxnSpPr>
          <p:nvPr/>
        </p:nvCxnSpPr>
        <p:spPr>
          <a:xfrm>
            <a:off x="4539801" y="2996744"/>
            <a:ext cx="0" cy="4322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9" idx="0"/>
          </p:cNvCxnSpPr>
          <p:nvPr/>
        </p:nvCxnSpPr>
        <p:spPr>
          <a:xfrm flipH="1" flipV="1">
            <a:off x="4539801" y="4221088"/>
            <a:ext cx="232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V="1">
            <a:off x="2581958" y="4149080"/>
            <a:ext cx="589691" cy="2011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flipH="1" flipV="1">
            <a:off x="5875662" y="4183236"/>
            <a:ext cx="517305" cy="1670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950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9000">
              <a:srgbClr val="D49E6C"/>
            </a:gs>
            <a:gs pos="47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  <a:defRPr/>
            </a:pPr>
            <a:r>
              <a:rPr lang="ru-RU" sz="2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</a:b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/>
            </a:r>
            <a:br>
              <a:rPr lang="ru-RU" sz="24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</a:b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Количество обращений, поступивших в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IV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квартале 201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6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года по сравнению с обращениями, поступившими в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IV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квартале 201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5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года, с распределением по районам Камчатского края</a:t>
            </a:r>
            <a:r>
              <a:rPr lang="ru-RU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+mn-ea"/>
                <a:cs typeface="Arial" charset="0"/>
              </a:rPr>
              <a:t/>
            </a:r>
            <a:br>
              <a:rPr lang="ru-RU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+mn-ea"/>
                <a:cs typeface="Arial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4967896"/>
              </p:ext>
            </p:extLst>
          </p:nvPr>
        </p:nvGraphicFramePr>
        <p:xfrm>
          <a:off x="-252536" y="1482156"/>
          <a:ext cx="9576048" cy="5619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023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6B19C">
                <a:lumMod val="60000"/>
                <a:lumOff val="40000"/>
              </a:srgbClr>
            </a:gs>
            <a:gs pos="10000">
              <a:srgbClr val="D49E6C"/>
            </a:gs>
            <a:gs pos="33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Обращения поступившие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в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 IV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квартале 2016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года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47724" y="2960880"/>
            <a:ext cx="2895600" cy="1836272"/>
          </a:xfrm>
          <a:prstGeom prst="roundRect">
            <a:avLst/>
          </a:prstGeom>
          <a:solidFill>
            <a:schemeClr val="bg2">
              <a:lumMod val="75000"/>
            </a:schemeClr>
          </a:solidFill>
          <a:ln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000" b="1" i="1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i="1" kern="0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Всего поступило обращений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b="1" i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121</a:t>
            </a:r>
            <a:r>
              <a:rPr lang="ru-RU" sz="4000" b="1" i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 </a:t>
            </a:r>
            <a:endParaRPr lang="ru-RU" sz="4000" b="1" i="1" kern="0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 dirty="0">
              <a:solidFill>
                <a:prstClr val="white"/>
              </a:solidFill>
              <a:latin typeface="Constantia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535524" y="1113373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prstClr val="black"/>
                </a:solidFill>
                <a:latin typeface="Constantia"/>
                <a:cs typeface="Arial" charset="0"/>
              </a:rPr>
              <a:t>Принятые на  личном приеме 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450136" y="2042846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solidFill>
                  <a:prstClr val="black"/>
                </a:solidFill>
                <a:latin typeface="Constantia" panose="02030602050306030303" pitchFamily="18" charset="0"/>
              </a:rPr>
              <a:t>Переданные лично </a:t>
            </a:r>
          </a:p>
          <a:p>
            <a:pPr algn="ctr"/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388445" y="4473184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prstClr val="black"/>
                </a:solidFill>
                <a:latin typeface="Constantia"/>
                <a:cs typeface="Arial" charset="0"/>
              </a:rPr>
              <a:t>Полученные по почте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90325" y="4473184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prstClr val="black"/>
                </a:solidFill>
                <a:latin typeface="Constantia"/>
                <a:cs typeface="Arial" charset="0"/>
              </a:rPr>
              <a:t>Полученные по факсу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73238" y="2148960"/>
            <a:ext cx="2520280" cy="122413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prstClr val="black"/>
                </a:solidFill>
                <a:latin typeface="Constantia"/>
                <a:cs typeface="Arial" charset="0"/>
              </a:rPr>
              <a:t>Полученные по электронной почте, интернету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795524" y="2337373"/>
            <a:ext cx="0" cy="6120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6199750" y="2879254"/>
            <a:ext cx="344900" cy="2155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177244" y="4653136"/>
            <a:ext cx="27289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3052710" y="4653136"/>
            <a:ext cx="336119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3179664" y="2879254"/>
            <a:ext cx="336119" cy="1632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645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6B19C">
                <a:lumMod val="60000"/>
                <a:lumOff val="40000"/>
              </a:srgbClr>
            </a:gs>
            <a:gs pos="13000">
              <a:srgbClr val="D49E6C"/>
            </a:gs>
            <a:gs pos="88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Результаты рассмотрения обращений, поступивших в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Министерство образования и науки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Камчатского края </a:t>
            </a:r>
            <a:b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</a:b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в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IV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квартале 2016 года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27584" y="1988840"/>
            <a:ext cx="1620000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Разъяснено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115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79912" y="1988840"/>
            <a:ext cx="1620000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Меры приняты</a:t>
            </a:r>
          </a:p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2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88224" y="1988840"/>
            <a:ext cx="1620000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Решено 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4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01584" y="3575680"/>
            <a:ext cx="1872000" cy="900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Октябрь 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35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01584" y="4654935"/>
            <a:ext cx="1872000" cy="900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Ноябрь 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36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701584" y="5804990"/>
            <a:ext cx="1872208" cy="900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Декабрь 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44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3653912" y="4715165"/>
            <a:ext cx="1872000" cy="900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Ноябрь </a:t>
            </a:r>
          </a:p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1</a:t>
            </a:r>
          </a:p>
        </p:txBody>
      </p:sp>
      <p:sp>
        <p:nvSpPr>
          <p:cNvPr id="22" name="Овал 21"/>
          <p:cNvSpPr/>
          <p:nvPr/>
        </p:nvSpPr>
        <p:spPr>
          <a:xfrm>
            <a:off x="3653912" y="5807942"/>
            <a:ext cx="1872000" cy="900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Декабрь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1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6525224" y="5807942"/>
            <a:ext cx="1872000" cy="900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Декабрь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4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484564" y="4715165"/>
            <a:ext cx="1872000" cy="900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Ноябрь</a:t>
            </a:r>
          </a:p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0</a:t>
            </a:r>
          </a:p>
        </p:txBody>
      </p:sp>
      <p:sp>
        <p:nvSpPr>
          <p:cNvPr id="26" name="Овал 25"/>
          <p:cNvSpPr/>
          <p:nvPr/>
        </p:nvSpPr>
        <p:spPr>
          <a:xfrm>
            <a:off x="3679560" y="3610495"/>
            <a:ext cx="1872000" cy="900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Октябрь</a:t>
            </a:r>
          </a:p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0</a:t>
            </a:r>
          </a:p>
        </p:txBody>
      </p:sp>
      <p:sp>
        <p:nvSpPr>
          <p:cNvPr id="27" name="Овал 26"/>
          <p:cNvSpPr/>
          <p:nvPr/>
        </p:nvSpPr>
        <p:spPr>
          <a:xfrm>
            <a:off x="6462224" y="3610495"/>
            <a:ext cx="1872000" cy="900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Октябрь</a:t>
            </a:r>
          </a:p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0</a:t>
            </a:r>
          </a:p>
        </p:txBody>
      </p:sp>
      <p:cxnSp>
        <p:nvCxnSpPr>
          <p:cNvPr id="28" name="Прямая соединительная линия 27"/>
          <p:cNvCxnSpPr>
            <a:stCxn id="7" idx="2"/>
          </p:cNvCxnSpPr>
          <p:nvPr/>
        </p:nvCxnSpPr>
        <p:spPr>
          <a:xfrm>
            <a:off x="1637584" y="3068960"/>
            <a:ext cx="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1" idx="4"/>
            <a:endCxn id="12" idx="0"/>
          </p:cNvCxnSpPr>
          <p:nvPr/>
        </p:nvCxnSpPr>
        <p:spPr>
          <a:xfrm>
            <a:off x="1637584" y="4475680"/>
            <a:ext cx="0" cy="1792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Прямая соединительная линия 1023"/>
          <p:cNvCxnSpPr/>
          <p:nvPr/>
        </p:nvCxnSpPr>
        <p:spPr>
          <a:xfrm>
            <a:off x="1637584" y="5546116"/>
            <a:ext cx="0" cy="2335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единительная линия 1026"/>
          <p:cNvCxnSpPr>
            <a:stCxn id="8" idx="2"/>
          </p:cNvCxnSpPr>
          <p:nvPr/>
        </p:nvCxnSpPr>
        <p:spPr>
          <a:xfrm>
            <a:off x="4589912" y="3068960"/>
            <a:ext cx="8676" cy="5415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Прямая соединительная линия 1028"/>
          <p:cNvCxnSpPr>
            <a:stCxn id="26" idx="4"/>
          </p:cNvCxnSpPr>
          <p:nvPr/>
        </p:nvCxnSpPr>
        <p:spPr>
          <a:xfrm>
            <a:off x="4615560" y="4510495"/>
            <a:ext cx="0" cy="2046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Прямая соединительная линия 1030"/>
          <p:cNvCxnSpPr>
            <a:stCxn id="21" idx="4"/>
            <a:endCxn id="22" idx="0"/>
          </p:cNvCxnSpPr>
          <p:nvPr/>
        </p:nvCxnSpPr>
        <p:spPr>
          <a:xfrm>
            <a:off x="4589912" y="5615165"/>
            <a:ext cx="0" cy="1927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/>
          <p:cNvCxnSpPr/>
          <p:nvPr/>
        </p:nvCxnSpPr>
        <p:spPr>
          <a:xfrm>
            <a:off x="7398224" y="3044667"/>
            <a:ext cx="0" cy="5310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Прямая соединительная линия 1034"/>
          <p:cNvCxnSpPr>
            <a:endCxn id="24" idx="0"/>
          </p:cNvCxnSpPr>
          <p:nvPr/>
        </p:nvCxnSpPr>
        <p:spPr>
          <a:xfrm>
            <a:off x="7416593" y="4510495"/>
            <a:ext cx="3971" cy="2046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Прямая соединительная линия 1036"/>
          <p:cNvCxnSpPr/>
          <p:nvPr/>
        </p:nvCxnSpPr>
        <p:spPr>
          <a:xfrm>
            <a:off x="7399775" y="5614251"/>
            <a:ext cx="0" cy="1654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217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158</Words>
  <Application>Microsoft Office PowerPoint</Application>
  <PresentationFormat>Экран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1_Тема Office</vt:lpstr>
      <vt:lpstr>Министерство образования и науки Камчатского края</vt:lpstr>
      <vt:lpstr>Основные вопросы, содержащиеся в обращениях граждан, поступивших в IV квартале 2016 года</vt:lpstr>
      <vt:lpstr>  Количество обращений, поступивших в IV квартале 2016 года по сравнению с обращениями, поступившими в IV квартале 2015 года, с распределением по районам Камчатского края </vt:lpstr>
      <vt:lpstr>Обращения поступившие в IV квартале 2016 года</vt:lpstr>
      <vt:lpstr>Результаты рассмотрения обращений, поступивших в Министерство образования и науки Камчатского края  в IV квартале 2016 года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Камчатского края</dc:title>
  <dc:creator>Царёва Ксения Игоревна</dc:creator>
  <cp:lastModifiedBy>Андрощук Анастасия Алексеевна</cp:lastModifiedBy>
  <cp:revision>18</cp:revision>
  <cp:lastPrinted>2016-11-17T22:28:28Z</cp:lastPrinted>
  <dcterms:created xsi:type="dcterms:W3CDTF">2016-10-30T23:49:09Z</dcterms:created>
  <dcterms:modified xsi:type="dcterms:W3CDTF">2017-01-25T02:27:38Z</dcterms:modified>
</cp:coreProperties>
</file>