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51489198409573E-2"/>
          <c:y val="8.1891910999787904E-2"/>
          <c:w val="0.92324851080159043"/>
          <c:h val="0.364370246740261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0000"/>
                  </a:schemeClr>
                </a:gs>
                <a:gs pos="33000">
                  <a:schemeClr val="accent4">
                    <a:tint val="86500"/>
                  </a:schemeClr>
                </a:gs>
                <a:gs pos="46750">
                  <a:schemeClr val="accent4">
                    <a:tint val="71000"/>
                    <a:satMod val="112000"/>
                  </a:schemeClr>
                </a:gs>
                <a:gs pos="53000">
                  <a:schemeClr val="accent4">
                    <a:tint val="71000"/>
                    <a:satMod val="112000"/>
                  </a:schemeClr>
                </a:gs>
                <a:gs pos="68000">
                  <a:schemeClr val="accent4">
                    <a:tint val="86000"/>
                  </a:schemeClr>
                </a:gs>
                <a:gs pos="100000">
                  <a:schemeClr val="accent4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Вопросы опеки и попечительства</c:v>
                </c:pt>
                <c:pt idx="3">
                  <c:v>Работа государственных общеобразовательных школ</c:v>
                </c:pt>
                <c:pt idx="4">
                  <c:v>Запрос архивных данных</c:v>
                </c:pt>
                <c:pt idx="5">
                  <c:v>Рекомендации в области управления системой образования</c:v>
                </c:pt>
                <c:pt idx="6">
                  <c:v>Вопросы кадрового обеспечения</c:v>
                </c:pt>
                <c:pt idx="7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</c:v>
                </c:pt>
                <c:pt idx="1">
                  <c:v>24</c:v>
                </c:pt>
                <c:pt idx="2">
                  <c:v>5</c:v>
                </c:pt>
                <c:pt idx="3">
                  <c:v>13</c:v>
                </c:pt>
                <c:pt idx="4">
                  <c:v>4</c:v>
                </c:pt>
                <c:pt idx="5">
                  <c:v>7</c:v>
                </c:pt>
                <c:pt idx="6">
                  <c:v>2</c:v>
                </c:pt>
                <c:pt idx="7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53046512"/>
        <c:axId val="153047072"/>
      </c:barChart>
      <c:catAx>
        <c:axId val="153046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>
                <a:solidFill>
                  <a:schemeClr val="bg1"/>
                </a:solidFill>
              </a:defRPr>
            </a:pPr>
            <a:endParaRPr lang="ru-RU"/>
          </a:p>
        </c:txPr>
        <c:crossAx val="153047072"/>
        <c:crosses val="autoZero"/>
        <c:auto val="1"/>
        <c:lblAlgn val="ctr"/>
        <c:lblOffset val="100"/>
        <c:tickMarkSkip val="3"/>
        <c:noMultiLvlLbl val="0"/>
      </c:catAx>
      <c:valAx>
        <c:axId val="153047072"/>
        <c:scaling>
          <c:orientation val="minMax"/>
          <c:max val="4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53046512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III квартал 2016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55</c:v>
                </c:pt>
                <c:pt idx="1">
                  <c:v>1</c:v>
                </c:pt>
                <c:pt idx="2">
                  <c:v>20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  <c:pt idx="10">
                  <c:v>3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22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III квартал 2017 года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39</c:v>
                </c:pt>
                <c:pt idx="1">
                  <c:v>6</c:v>
                </c:pt>
                <c:pt idx="2">
                  <c:v>11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3</c:v>
                </c:pt>
                <c:pt idx="14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6181824"/>
        <c:axId val="156182384"/>
      </c:barChart>
      <c:catAx>
        <c:axId val="156181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156182384"/>
        <c:crosses val="autoZero"/>
        <c:auto val="1"/>
        <c:lblAlgn val="ctr"/>
        <c:lblOffset val="100"/>
        <c:noMultiLvlLbl val="0"/>
      </c:catAx>
      <c:valAx>
        <c:axId val="156182384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56181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Разъяснено</c:v>
                </c:pt>
                <c:pt idx="1">
                  <c:v>В процессе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245312"/>
            <a:ext cx="5663806" cy="2017897"/>
          </a:xfrm>
          <a:effectLst/>
        </p:spPr>
        <p:txBody>
          <a:bodyPr>
            <a:noAutofit/>
          </a:bodyPr>
          <a:lstStyle/>
          <a:p>
            <a:pPr lvl="0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Министерство образования </a:t>
            </a:r>
            <a:b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июль, август, сентябрь)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II</a:t>
            </a:r>
            <a:r>
              <a:rPr lang="en-US" sz="2400" b="1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2017 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96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обращений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2016 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115 обращений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n-lt"/>
              </a:rPr>
              <a:t>III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квартале 2017 года</a:t>
            </a:r>
            <a:endParaRPr lang="ru-RU" sz="2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694709"/>
              </p:ext>
            </p:extLst>
          </p:nvPr>
        </p:nvGraphicFramePr>
        <p:xfrm>
          <a:off x="58498" y="620688"/>
          <a:ext cx="9027004" cy="79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282972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r>
              <a:rPr lang="ru-RU" sz="1000" dirty="0" smtClean="0"/>
              <a:t>3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060848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r>
              <a:rPr lang="ru-RU" sz="1000" dirty="0" smtClean="0"/>
              <a:t>4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342900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5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2814807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13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342900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3307891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7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3736559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2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52616" y="1772816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28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73008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Количество обращений, поступивших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 по сравнению с обращениями, поступившими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6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113971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Обращения</a:t>
            </a:r>
            <a:r>
              <a:rPr lang="en-US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поступившие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в</a:t>
            </a:r>
            <a:r>
              <a:rPr lang="en-US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III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квартале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2017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года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поступило обращений</a:t>
            </a:r>
          </a:p>
          <a:p>
            <a:pPr algn="ctr"/>
            <a:r>
              <a:rPr lang="en-US" dirty="0" smtClean="0"/>
              <a:t>9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почте - </a:t>
            </a:r>
            <a:r>
              <a:rPr lang="en-US" dirty="0" smtClean="0"/>
              <a:t>34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Переданные лично </a:t>
            </a:r>
            <a:r>
              <a:rPr lang="ru-RU" dirty="0" smtClean="0"/>
              <a:t>-</a:t>
            </a:r>
            <a:r>
              <a:rPr lang="en-US" dirty="0" smtClean="0"/>
              <a:t> 6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электронной почте, интернету - </a:t>
            </a:r>
            <a:r>
              <a:rPr lang="en-US" dirty="0" smtClean="0"/>
              <a:t>48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факсу - </a:t>
            </a:r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Принятые на личном приеме - </a:t>
            </a:r>
            <a:r>
              <a:rPr lang="en-US" dirty="0" smtClean="0"/>
              <a:t>5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/>
            </a:r>
            <a:b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и молодежной политики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в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I</a:t>
            </a:r>
            <a:r>
              <a:rPr lang="en-US" sz="2400" i="1" dirty="0" smtClean="0">
                <a:solidFill>
                  <a:prstClr val="black"/>
                </a:solidFill>
                <a:effectLst/>
                <a:latin typeface="Times New Roman"/>
              </a:rPr>
              <a:t>II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2017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года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73969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531</TotalTime>
  <Words>139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Book Antiqua</vt:lpstr>
      <vt:lpstr>Constantia</vt:lpstr>
      <vt:lpstr>Lucida Sans</vt:lpstr>
      <vt:lpstr>Times New Roman</vt:lpstr>
      <vt:lpstr>Wingdings</vt:lpstr>
      <vt:lpstr>Wingdings 2</vt:lpstr>
      <vt:lpstr>Wingdings 3</vt:lpstr>
      <vt:lpstr>Апекс</vt:lpstr>
      <vt:lpstr>                      Министерство образования  и Молодежной политики Камчатского края </vt:lpstr>
      <vt:lpstr>Основные вопросы, содержащиеся в обращениях граждан, поступивших в III квартале 2017 года</vt:lpstr>
      <vt:lpstr>Количество обращений, поступивших в III квартале 2017 года по сравнению с обращениями, поступившими в III квартале 2016 года, с распределением по районам Камчатского края</vt:lpstr>
      <vt:lpstr>Обращения, поступившие в III квартале 2017 года </vt:lpstr>
      <vt:lpstr>Результаты рассмотрения обращений, поступивших в Министерство образования  и молодежной политики Камчатского края  в III квартале 2017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44</cp:revision>
  <dcterms:created xsi:type="dcterms:W3CDTF">2017-03-28T02:03:13Z</dcterms:created>
  <dcterms:modified xsi:type="dcterms:W3CDTF">2017-10-18T02:37:19Z</dcterms:modified>
</cp:coreProperties>
</file>