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11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8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11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32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06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02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5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4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88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46D4-D975-4696-B31A-5BCBC92BBD99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0794F-4FAE-4A79-B521-6F42EB617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66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Равнобедренный треугольник 32">
            <a:extLst>
              <a:ext uri="{FF2B5EF4-FFF2-40B4-BE49-F238E27FC236}">
                <a16:creationId xmlns:a16="http://schemas.microsoft.com/office/drawing/2014/main" xmlns="" id="{AB09D9BD-28FF-3842-9460-9A35780799AB}"/>
              </a:ext>
            </a:extLst>
          </p:cNvPr>
          <p:cNvSpPr/>
          <p:nvPr/>
        </p:nvSpPr>
        <p:spPr>
          <a:xfrm rot="16200000">
            <a:off x="5546268" y="3260267"/>
            <a:ext cx="6874236" cy="321229"/>
          </a:xfrm>
          <a:prstGeom prst="triangle">
            <a:avLst/>
          </a:prstGeom>
          <a:solidFill>
            <a:schemeClr val="accent2">
              <a:lumMod val="75000"/>
              <a:alpha val="30196"/>
            </a:schemeClr>
          </a:solidFill>
          <a:ln>
            <a:noFill/>
          </a:ln>
          <a:effectLst/>
        </p:spPr>
        <p:txBody>
          <a:bodyPr lIns="69677" tIns="34839" rIns="69677" bIns="34839" anchor="ctr"/>
          <a:lstStyle/>
          <a:p>
            <a:endParaRPr lang="ru-RU" ker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023"/>
              </p:ext>
            </p:extLst>
          </p:nvPr>
        </p:nvGraphicFramePr>
        <p:xfrm>
          <a:off x="499618" y="592831"/>
          <a:ext cx="8134790" cy="565861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22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19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87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916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46462">
                <a:tc>
                  <a:txBody>
                    <a:bodyPr/>
                    <a:lstStyle/>
                    <a:p>
                      <a:pPr marL="0" algn="ctr" defTabSz="528873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 №</a:t>
                      </a:r>
                    </a:p>
                  </a:txBody>
                  <a:tcPr marL="29810" marR="29810" marT="0" marB="0" anchor="ctr"/>
                </a:tc>
                <a:tc>
                  <a:txBody>
                    <a:bodyPr/>
                    <a:lstStyle/>
                    <a:p>
                      <a:pPr marL="0" algn="ctr" defTabSz="528873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Учебный предмет</a:t>
                      </a:r>
                    </a:p>
                  </a:txBody>
                  <a:tcPr marL="29810" marR="29810" marT="0" marB="0" anchor="ctr"/>
                </a:tc>
                <a:tc>
                  <a:txBody>
                    <a:bodyPr/>
                    <a:lstStyle/>
                    <a:p>
                      <a:pPr marL="0" algn="ctr" defTabSz="528873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Дата проведения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marL="0" algn="ctr" defTabSz="528873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Место проведения</a:t>
                      </a:r>
                    </a:p>
                  </a:txBody>
                  <a:tcPr marL="46660" marR="4666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8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9810" marR="298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28873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Обществознание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29 марта 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28873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г. Санкт-Петербург,</a:t>
                      </a:r>
                    </a:p>
                    <a:p>
                      <a:pPr marL="0" marR="0" lvl="0" indent="0" algn="ctr" defTabSz="528873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Санкт-Петербургский  государственный университет</a:t>
                      </a:r>
                    </a:p>
                  </a:txBody>
                  <a:tcPr marL="46660" marR="46660" marT="0" marB="0" anchor="ctr"/>
                </a:tc>
                <a:extLst>
                  <a:ext uri="{0D108BD9-81ED-4DB2-BD59-A6C34878D82A}">
                    <a16:rowId xmlns:a16="http://schemas.microsoft.com/office/drawing/2014/main" xmlns="" val="2400751693"/>
                  </a:ext>
                </a:extLst>
              </a:tr>
              <a:tr h="488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9810" marR="29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Разговоры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о важном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20-21 </a:t>
                      </a: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апреля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г. Псков</a:t>
                      </a:r>
                    </a:p>
                  </a:txBody>
                  <a:tcPr marL="46660" marR="46660" marT="0" marB="0" anchor="ctr"/>
                </a:tc>
                <a:extLst>
                  <a:ext uri="{0D108BD9-81ED-4DB2-BD59-A6C34878D82A}">
                    <a16:rowId xmlns:a16="http://schemas.microsoft.com/office/drawing/2014/main" xmlns="" val="3868300999"/>
                  </a:ext>
                </a:extLst>
              </a:tr>
              <a:tr h="814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9810" marR="29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Русский язык </a:t>
                      </a:r>
                      <a:b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</a:b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и литература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15-16 мая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г. Тула, Ясная Поляна</a:t>
                      </a:r>
                    </a:p>
                  </a:txBody>
                  <a:tcPr marL="46660" marR="4666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4645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9810" marR="29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Технология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июнь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28873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. Калуга (Техноград)</a:t>
                      </a:r>
                    </a:p>
                  </a:txBody>
                  <a:tcPr marL="46660" marR="4666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236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9810" marR="29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ОБЖ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октябрь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Московская область,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г. Ногинск</a:t>
                      </a:r>
                    </a:p>
                  </a:txBody>
                  <a:tcPr marL="46660" marR="46660" marT="0" marB="0" anchor="ctr"/>
                </a:tc>
                <a:extLst>
                  <a:ext uri="{0D108BD9-81ED-4DB2-BD59-A6C34878D82A}">
                    <a16:rowId xmlns:a16="http://schemas.microsoft.com/office/drawing/2014/main" xmlns="" val="2443881414"/>
                  </a:ext>
                </a:extLst>
              </a:tr>
              <a:tr h="42694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9810" marR="29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Естественно-научные предметы, физика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30-31 октября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г. Москва, Курчатовский институт</a:t>
                      </a:r>
                    </a:p>
                  </a:txBody>
                  <a:tcPr marL="46660" marR="46660" marT="0" marB="0" anchor="ctr"/>
                </a:tc>
                <a:extLst>
                  <a:ext uri="{0D108BD9-81ED-4DB2-BD59-A6C34878D82A}">
                    <a16:rowId xmlns:a16="http://schemas.microsoft.com/office/drawing/2014/main" xmlns="" val="2045185873"/>
                  </a:ext>
                </a:extLst>
              </a:tr>
              <a:tr h="46428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9810" marR="298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28873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История 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7-8 ноября</a:t>
                      </a: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28873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г. Нижний Новгород</a:t>
                      </a:r>
                    </a:p>
                  </a:txBody>
                  <a:tcPr marL="46660" marR="4666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77574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9810" marR="29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Математика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19-20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ноября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ea typeface="+mn-ea"/>
                        <a:cs typeface="+mn-cs"/>
                      </a:endParaRPr>
                    </a:p>
                  </a:txBody>
                  <a:tcPr marL="46660" marR="466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г. Москва, Московский государственный университет им. М.В. Ломоносова</a:t>
                      </a:r>
                    </a:p>
                  </a:txBody>
                  <a:tcPr marL="46660" marR="4666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5C7DB87-6E00-4143-94D8-CB72759AFCDC}"/>
              </a:ext>
            </a:extLst>
          </p:cNvPr>
          <p:cNvSpPr/>
          <p:nvPr/>
        </p:nvSpPr>
        <p:spPr>
          <a:xfrm>
            <a:off x="67670" y="6309320"/>
            <a:ext cx="9135736" cy="378135"/>
          </a:xfrm>
          <a:prstGeom prst="rect">
            <a:avLst/>
          </a:prstGeom>
        </p:spPr>
        <p:txBody>
          <a:bodyPr wrap="square" lIns="69677" tIns="34839" rIns="69677" bIns="34839">
            <a:spAutoFit/>
          </a:bodyPr>
          <a:lstStyle/>
          <a:p>
            <a:pPr algn="ctr"/>
            <a:r>
              <a:rPr lang="ru-RU" sz="1000" b="1" dirty="0">
                <a:solidFill>
                  <a:srgbClr val="342E72"/>
                </a:solidFill>
                <a:latin typeface="Montserrat" panose="00000500000000000000" pitchFamily="2" charset="-52"/>
              </a:rPr>
              <a:t>Оператор проведения форумов – Академия Минпросвещения России</a:t>
            </a:r>
          </a:p>
          <a:p>
            <a:pPr algn="ctr"/>
            <a:r>
              <a:rPr lang="ru-RU" sz="1000" b="1" dirty="0">
                <a:solidFill>
                  <a:srgbClr val="342E72"/>
                </a:solidFill>
                <a:latin typeface="Montserrat" panose="00000500000000000000" pitchFamily="2" charset="-52"/>
              </a:rPr>
              <a:t>Информационный координатор – Государственный университет Просвещения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46B91878-399C-0B4C-A38C-B7F674EECCD3}"/>
              </a:ext>
            </a:extLst>
          </p:cNvPr>
          <p:cNvGrpSpPr/>
          <p:nvPr/>
        </p:nvGrpSpPr>
        <p:grpSpPr>
          <a:xfrm>
            <a:off x="67670" y="43469"/>
            <a:ext cx="8802579" cy="565548"/>
            <a:chOff x="99460" y="26577"/>
            <a:chExt cx="12937957" cy="623412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184A8634-74C5-416A-BF76-A70A20BA029A}"/>
                </a:ext>
              </a:extLst>
            </p:cNvPr>
            <p:cNvSpPr/>
            <p:nvPr/>
          </p:nvSpPr>
          <p:spPr>
            <a:xfrm>
              <a:off x="931860" y="26577"/>
              <a:ext cx="10668001" cy="581317"/>
            </a:xfrm>
            <a:prstGeom prst="rect">
              <a:avLst/>
            </a:prstGeom>
          </p:spPr>
          <p:txBody>
            <a:bodyPr wrap="square" lIns="90456" tIns="45230" rIns="90456" bIns="45230">
              <a:spAutoFit/>
            </a:bodyPr>
            <a:lstStyle/>
            <a:p>
              <a:pPr>
                <a:lnSpc>
                  <a:spcPts val="3424"/>
                </a:lnSpc>
              </a:pPr>
              <a:r>
                <a:rPr lang="ru-RU" sz="2100" b="1" spc="60" dirty="0">
                  <a:solidFill>
                    <a:srgbClr val="31356E"/>
                  </a:solidFill>
                  <a:latin typeface="Arial" pitchFamily="34" charset="0"/>
                  <a:cs typeface="Arial" pitchFamily="34" charset="0"/>
                </a:rPr>
                <a:t>ГРАФИК ПРОВЕДЕНИЯ ФОРУМОВ</a:t>
              </a:r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99460" y="33337"/>
              <a:ext cx="676828" cy="616652"/>
              <a:chOff x="-174606" y="2626937"/>
              <a:chExt cx="3383755" cy="3173996"/>
            </a:xfrm>
          </p:grpSpPr>
          <p:sp>
            <p:nvSpPr>
              <p:cNvPr id="31" name="Ромб 30">
                <a:extLst>
                  <a:ext uri="{FF2B5EF4-FFF2-40B4-BE49-F238E27FC236}">
                    <a16:creationId xmlns:a16="http://schemas.microsoft.com/office/drawing/2014/main" xmlns="" id="{AB09D9BD-28FF-3842-9460-9A35780799AB}"/>
                  </a:ext>
                </a:extLst>
              </p:cNvPr>
              <p:cNvSpPr/>
              <p:nvPr/>
            </p:nvSpPr>
            <p:spPr>
              <a:xfrm rot="5400000">
                <a:off x="-174605" y="2626936"/>
                <a:ext cx="3173996" cy="3173997"/>
              </a:xfrm>
              <a:prstGeom prst="diamond">
                <a:avLst/>
              </a:prstGeom>
              <a:solidFill>
                <a:schemeClr val="accent2">
                  <a:lumMod val="40000"/>
                  <a:lumOff val="60000"/>
                  <a:alpha val="83137"/>
                </a:schemeClr>
              </a:solidFill>
              <a:ln>
                <a:noFill/>
              </a:ln>
              <a:effectLst/>
            </p:spPr>
            <p:txBody>
              <a:bodyPr lIns="91440" tIns="45720" rIns="91440" bIns="45720" anchor="ctr"/>
              <a:lstStyle/>
              <a:p>
                <a:endParaRPr lang="ru-RU" ker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Ромб 31">
                <a:extLst>
                  <a:ext uri="{FF2B5EF4-FFF2-40B4-BE49-F238E27FC236}">
                    <a16:creationId xmlns:a16="http://schemas.microsoft.com/office/drawing/2014/main" xmlns="" id="{35F808DB-3E92-624B-AFE7-B0CD105D221D}"/>
                  </a:ext>
                </a:extLst>
              </p:cNvPr>
              <p:cNvSpPr/>
              <p:nvPr/>
            </p:nvSpPr>
            <p:spPr>
              <a:xfrm rot="5400000">
                <a:off x="1114930" y="3193466"/>
                <a:ext cx="2094219" cy="2094219"/>
              </a:xfrm>
              <a:prstGeom prst="diamond">
                <a:avLst/>
              </a:prstGeom>
              <a:solidFill>
                <a:srgbClr val="4A58A1">
                  <a:alpha val="85098"/>
                </a:srgbClr>
              </a:solidFill>
              <a:ln>
                <a:noFill/>
              </a:ln>
              <a:effectLst/>
            </p:spPr>
            <p:txBody>
              <a:bodyPr lIns="91440" tIns="45720" rIns="91440" bIns="45720" anchor="ctr"/>
              <a:lstStyle/>
              <a:p>
                <a:endParaRPr lang="ru-RU" ker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xmlns="" id="{1617E68B-855D-3044-A662-02415FEE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77017" y="83841"/>
              <a:ext cx="660400" cy="55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8365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101</Words>
  <Application>Microsoft Office PowerPoint</Application>
  <PresentationFormat>Экран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Селютина Лариса Валентиновна</dc:creator>
  <cp:lastModifiedBy>Ёсимура Элина Евгеньевна</cp:lastModifiedBy>
  <cp:revision>2</cp:revision>
  <dcterms:created xsi:type="dcterms:W3CDTF">2023-03-23T08:22:20Z</dcterms:created>
  <dcterms:modified xsi:type="dcterms:W3CDTF">2023-03-27T22:19:01Z</dcterms:modified>
</cp:coreProperties>
</file>