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58" r:id="rId6"/>
    <p:sldId id="259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II квартал 2016 года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52</c:v>
                </c:pt>
                <c:pt idx="1">
                  <c:v>3</c:v>
                </c:pt>
                <c:pt idx="2">
                  <c:v>19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квартал 2015 года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86</c:v>
                </c:pt>
                <c:pt idx="1">
                  <c:v>4</c:v>
                </c:pt>
                <c:pt idx="2">
                  <c:v>43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7</c:v>
                </c:pt>
                <c:pt idx="8">
                  <c:v>5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>
                  <c:v>3</c:v>
                </c:pt>
                <c:pt idx="14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Лист1!$D$2:$D$16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Вилучинский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Лист1!$E$2:$E$16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3782400"/>
        <c:axId val="93783936"/>
      </c:barChart>
      <c:catAx>
        <c:axId val="93782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3783936"/>
        <c:crosses val="autoZero"/>
        <c:auto val="1"/>
        <c:lblAlgn val="ctr"/>
        <c:lblOffset val="100"/>
        <c:noMultiLvlLbl val="0"/>
      </c:catAx>
      <c:valAx>
        <c:axId val="93783936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minorGridlines/>
        <c:numFmt formatCode="General" sourceLinked="0"/>
        <c:majorTickMark val="out"/>
        <c:minorTickMark val="none"/>
        <c:tickLblPos val="nextTo"/>
        <c:crossAx val="9378240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14300" prst="artDeco"/>
        </a:sp3d>
      </c:spPr>
    </c:plotArea>
    <c:legend>
      <c:legendPos val="r"/>
      <c:layout>
        <c:manualLayout>
          <c:xMode val="edge"/>
          <c:yMode val="edge"/>
          <c:x val="0.66491316710411197"/>
          <c:y val="0.80311623429990531"/>
          <c:w val="0.27953127734033245"/>
          <c:h val="0.131202989047899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5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9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6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3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44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76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4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42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09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36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46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25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53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2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3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16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362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25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14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565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3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076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62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76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84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2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26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63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918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655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179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6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317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0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184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039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956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91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001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371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115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397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4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710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687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943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102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126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68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95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1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9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5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0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2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500-1618-46F5-9319-B0DAD2AD73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5349-EFD8-49D6-8B24-5FCCD851E6B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1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38138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Министерство образования и науки Камчатского края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17032"/>
            <a:ext cx="8219256" cy="2764904"/>
          </a:xfrm>
          <a:solidFill>
            <a:schemeClr val="accent6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r>
              <a:rPr lang="ru-RU" sz="36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Во </a:t>
            </a:r>
            <a:r>
              <a:rPr lang="en-US" sz="36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I</a:t>
            </a:r>
            <a:r>
              <a:rPr lang="en-US" sz="36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I 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квартале 2016 года 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поступило </a:t>
            </a:r>
            <a:r>
              <a:rPr lang="en-US" sz="36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119</a:t>
            </a:r>
            <a:r>
              <a:rPr lang="ru-RU" sz="36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обращени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й</a:t>
            </a:r>
            <a:r>
              <a:rPr lang="ru-RU" sz="36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, 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за аналогичный период 2015 года поступило </a:t>
            </a:r>
            <a:r>
              <a:rPr lang="ru-RU" sz="3600" b="1" i="1" u="sng" dirty="0" smtClean="0">
                <a:latin typeface="Constantia" panose="02030602050306030303" pitchFamily="18" charset="0"/>
                <a:cs typeface="Arial" charset="0"/>
              </a:rPr>
              <a:t>1</a:t>
            </a:r>
            <a:r>
              <a:rPr lang="en-US" sz="3600" b="1" i="1" u="sng" dirty="0" smtClean="0">
                <a:latin typeface="Constantia" panose="02030602050306030303" pitchFamily="18" charset="0"/>
                <a:cs typeface="Arial" charset="0"/>
              </a:rPr>
              <a:t>85</a:t>
            </a:r>
            <a:r>
              <a:rPr lang="ru-RU" sz="3600" b="1" i="1" u="sng" dirty="0" smtClean="0">
                <a:latin typeface="Constantia" panose="02030602050306030303" pitchFamily="18" charset="0"/>
                <a:cs typeface="Arial" charset="0"/>
              </a:rPr>
              <a:t> обращений </a:t>
            </a:r>
            <a:r>
              <a:rPr lang="ru-RU" sz="3600" b="1" i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граждан</a:t>
            </a:r>
            <a:r>
              <a:rPr lang="ru-RU" sz="3600" b="1" i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5811" y="2276872"/>
            <a:ext cx="8075240" cy="1368152"/>
          </a:xfrm>
          <a:prstGeom prst="rect">
            <a:avLst/>
          </a:prstGeom>
          <a:effectLst>
            <a:glow rad="228600">
              <a:schemeClr val="tx2">
                <a:lumMod val="60000"/>
                <a:lumOff val="40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Обзор обращений граждан, поступивших </a:t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во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II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квартале 201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6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 года</a:t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(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j-ea"/>
                <a:cs typeface="+mj-cs"/>
              </a:rPr>
              <a:t>апрель, май, июнь)</a:t>
            </a:r>
          </a:p>
        </p:txBody>
      </p:sp>
      <p:pic>
        <p:nvPicPr>
          <p:cNvPr id="5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3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96" y="404664"/>
            <a:ext cx="8676884" cy="57606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Основные вопросы, содержащиеся в обращениях граждан, поступивших во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II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" pitchFamily="18" charset="0"/>
              </a:rPr>
              <a:t>квартале 2016 года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171649" y="3429000"/>
            <a:ext cx="2736304" cy="792088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endParaRPr lang="ru-RU" sz="36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989215" y="1988840"/>
            <a:ext cx="1656024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Вопросы, касающиеся ДОУ </a:t>
            </a:r>
            <a:endParaRPr lang="ru-RU" sz="1600" b="1" i="1" dirty="0" smtClean="0">
              <a:solidFill>
                <a:sysClr val="windowText" lastClr="000000"/>
              </a:solidFill>
              <a:latin typeface="Constantia"/>
            </a:endParaRP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459801" y="1124744"/>
            <a:ext cx="2160000" cy="1872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Получение жилья. Вопросы </a:t>
            </a: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опеки и попечительства 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13239" y="4217392"/>
            <a:ext cx="2232000" cy="144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Вопросы </a:t>
            </a: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основного общего образования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2400" b="1" i="1" dirty="0" smtClean="0">
                <a:solidFill>
                  <a:sysClr val="windowText" lastClr="000000"/>
                </a:solidFill>
                <a:latin typeface="Constantia"/>
              </a:rPr>
              <a:t>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60033" y="4653136"/>
            <a:ext cx="2160000" cy="1872208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>
                <a:solidFill>
                  <a:sysClr val="windowText" lastClr="000000"/>
                </a:solidFill>
                <a:latin typeface="Constantia"/>
              </a:rPr>
              <a:t>Другие вопросы, касающиеся системы образования Камчатского края </a:t>
            </a:r>
            <a:endParaRPr lang="ru-RU" sz="1600" b="1" i="1" dirty="0" smtClean="0">
              <a:solidFill>
                <a:sysClr val="windowText" lastClr="000000"/>
              </a:solidFill>
              <a:latin typeface="Constantia"/>
            </a:endParaRP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6392967" y="1988840"/>
            <a:ext cx="1656024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ЕГЭ</a:t>
            </a:r>
          </a:p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6360678" y="4221088"/>
            <a:ext cx="2232248" cy="144016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1600" b="1" i="1" dirty="0" smtClean="0">
                <a:solidFill>
                  <a:sysClr val="windowText" lastClr="000000"/>
                </a:solidFill>
                <a:latin typeface="Constantia"/>
              </a:rPr>
              <a:t>Вопросы трудоустройства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endParaRPr lang="ru-RU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555776" y="3366655"/>
            <a:ext cx="615873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907952" y="3403600"/>
            <a:ext cx="608263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4" idx="0"/>
          </p:cNvCxnSpPr>
          <p:nvPr/>
        </p:nvCxnSpPr>
        <p:spPr>
          <a:xfrm>
            <a:off x="4539801" y="2996744"/>
            <a:ext cx="0" cy="432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9" idx="0"/>
          </p:cNvCxnSpPr>
          <p:nvPr/>
        </p:nvCxnSpPr>
        <p:spPr>
          <a:xfrm flipH="1" flipV="1">
            <a:off x="4539801" y="4221088"/>
            <a:ext cx="23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2581958" y="4149080"/>
            <a:ext cx="589691" cy="2011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5875662" y="4183236"/>
            <a:ext cx="517305" cy="167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1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/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Количество обращений, поступивших во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II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квартале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6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года по сравнению с обращениями, поступившими во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II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квартале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5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  <a:ea typeface="+mn-ea"/>
                <a:cs typeface="Arial" charset="0"/>
              </a:rPr>
              <a:t> года, с распределением по районам Камчатского края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n-ea"/>
                <a:cs typeface="Arial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n-ea"/>
                <a:cs typeface="Arial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19268"/>
              </p:ext>
            </p:extLst>
          </p:nvPr>
        </p:nvGraphicFramePr>
        <p:xfrm>
          <a:off x="0" y="1340768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8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>
                <a:lumMod val="60000"/>
                <a:lumOff val="4000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Обращения поступившие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во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II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квартале 2016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7724" y="3158419"/>
            <a:ext cx="2895600" cy="1836272"/>
          </a:xfrm>
          <a:prstGeom prst="roundRect">
            <a:avLst/>
          </a:prstGeom>
          <a:solidFill>
            <a:schemeClr val="bg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i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kern="0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Всего поступило обращений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i="1" kern="0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ru-RU" sz="4000" b="1" i="1" kern="0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</a:t>
            </a:r>
            <a:endParaRPr lang="ru-RU" sz="4000" b="1" i="1" kern="0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91880" y="1322351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Constantia"/>
                <a:cs typeface="Arial" charset="0"/>
              </a:rPr>
              <a:t>Принятые </a:t>
            </a: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на  личном приеме   </a:t>
            </a:r>
            <a:endParaRPr lang="ru-RU" sz="1400" b="1" i="1" dirty="0" smtClean="0">
              <a:solidFill>
                <a:prstClr val="black"/>
              </a:solidFill>
              <a:latin typeface="Constantia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43289" y="2348880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prstClr val="black"/>
                </a:solidFill>
                <a:latin typeface="Constantia" panose="02030602050306030303" pitchFamily="18" charset="0"/>
              </a:rPr>
              <a:t>Переданные лично </a:t>
            </a:r>
            <a:endParaRPr lang="ru-RU" sz="1400" b="1" i="1" dirty="0" smtClean="0">
              <a:solidFill>
                <a:prstClr val="black"/>
              </a:solidFill>
              <a:latin typeface="Constantia" panose="02030602050306030303" pitchFamily="18" charset="0"/>
            </a:endParaRPr>
          </a:p>
          <a:p>
            <a:pPr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72200" y="4653136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Полученные по почте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3568" y="4653136"/>
            <a:ext cx="2520000" cy="1224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Полученные по факсу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63473" y="2494005"/>
            <a:ext cx="2520280" cy="122413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prstClr val="black"/>
                </a:solidFill>
                <a:latin typeface="Constantia"/>
                <a:cs typeface="Arial" charset="0"/>
              </a:rPr>
              <a:t>Полученные по электронной почте, </a:t>
            </a:r>
            <a:r>
              <a:rPr lang="ru-RU" sz="1400" b="1" i="1" dirty="0" smtClean="0">
                <a:solidFill>
                  <a:prstClr val="black"/>
                </a:solidFill>
                <a:latin typeface="Constantia"/>
                <a:cs typeface="Arial" charset="0"/>
              </a:rPr>
              <a:t>интернету</a:t>
            </a:r>
            <a:endParaRPr lang="ru-RU" sz="1400" b="1" i="1" dirty="0">
              <a:solidFill>
                <a:prstClr val="black"/>
              </a:solidFill>
              <a:latin typeface="Constantia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16016" y="2546351"/>
            <a:ext cx="0" cy="61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171316" y="3106073"/>
            <a:ext cx="344900" cy="215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71316" y="4869160"/>
            <a:ext cx="27289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083753" y="4869160"/>
            <a:ext cx="336119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052434" y="3158419"/>
            <a:ext cx="336119" cy="163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8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>
                <a:lumMod val="60000"/>
                <a:lumOff val="4000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Результаты рассмотрения обращений, поступивших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Министерство образования и науки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Камчатского края 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во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itchFamily="34" charset="-34"/>
              </a:rPr>
              <a:t>II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квартале 2016 года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Разъяснено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108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Меры приняты</a:t>
            </a: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224" y="1988840"/>
            <a:ext cx="1620000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Решено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10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27584" y="368249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Апрель 28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27584" y="471516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Май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35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27584" y="5804991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Июнь 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45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779912" y="471516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Май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0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779912" y="5804991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Июнь 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0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588224" y="5804991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Июнь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4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588224" y="471516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Май</a:t>
            </a:r>
          </a:p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4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815912" y="3682495"/>
            <a:ext cx="1548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Апрель </a:t>
            </a:r>
            <a:r>
              <a:rPr lang="ru-RU" b="1" i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</a:t>
            </a:r>
          </a:p>
        </p:txBody>
      </p:sp>
      <p:sp>
        <p:nvSpPr>
          <p:cNvPr id="27" name="Овал 26"/>
          <p:cNvSpPr/>
          <p:nvPr/>
        </p:nvSpPr>
        <p:spPr>
          <a:xfrm>
            <a:off x="6588224" y="3682495"/>
            <a:ext cx="1620000" cy="82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Апрель 2</a:t>
            </a:r>
            <a:endParaRPr lang="ru-RU" b="1" i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stCxn id="7" idx="2"/>
            <a:endCxn id="11" idx="0"/>
          </p:cNvCxnSpPr>
          <p:nvPr/>
        </p:nvCxnSpPr>
        <p:spPr>
          <a:xfrm>
            <a:off x="1637584" y="3068960"/>
            <a:ext cx="0" cy="613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1" idx="4"/>
            <a:endCxn id="12" idx="0"/>
          </p:cNvCxnSpPr>
          <p:nvPr/>
        </p:nvCxnSpPr>
        <p:spPr>
          <a:xfrm>
            <a:off x="1637584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>
            <a:endCxn id="13" idx="0"/>
          </p:cNvCxnSpPr>
          <p:nvPr/>
        </p:nvCxnSpPr>
        <p:spPr>
          <a:xfrm>
            <a:off x="1637584" y="5543165"/>
            <a:ext cx="0" cy="26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>
            <a:stCxn id="8" idx="2"/>
            <a:endCxn id="26" idx="0"/>
          </p:cNvCxnSpPr>
          <p:nvPr/>
        </p:nvCxnSpPr>
        <p:spPr>
          <a:xfrm>
            <a:off x="4589912" y="3068960"/>
            <a:ext cx="0" cy="613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>
            <a:stCxn id="26" idx="4"/>
            <a:endCxn id="21" idx="0"/>
          </p:cNvCxnSpPr>
          <p:nvPr/>
        </p:nvCxnSpPr>
        <p:spPr>
          <a:xfrm>
            <a:off x="4589912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>
            <a:stCxn id="21" idx="4"/>
            <a:endCxn id="22" idx="0"/>
          </p:cNvCxnSpPr>
          <p:nvPr/>
        </p:nvCxnSpPr>
        <p:spPr>
          <a:xfrm>
            <a:off x="4589912" y="5543165"/>
            <a:ext cx="0" cy="26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>
            <a:endCxn id="27" idx="0"/>
          </p:cNvCxnSpPr>
          <p:nvPr/>
        </p:nvCxnSpPr>
        <p:spPr>
          <a:xfrm>
            <a:off x="7398224" y="3068960"/>
            <a:ext cx="0" cy="613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>
            <a:stCxn id="27" idx="4"/>
            <a:endCxn id="24" idx="0"/>
          </p:cNvCxnSpPr>
          <p:nvPr/>
        </p:nvCxnSpPr>
        <p:spPr>
          <a:xfrm>
            <a:off x="7398224" y="4510495"/>
            <a:ext cx="0" cy="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>
            <a:endCxn id="23" idx="0"/>
          </p:cNvCxnSpPr>
          <p:nvPr/>
        </p:nvCxnSpPr>
        <p:spPr>
          <a:xfrm>
            <a:off x="7398224" y="5543165"/>
            <a:ext cx="0" cy="26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8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161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2_Тема Office</vt:lpstr>
      <vt:lpstr>3_Тема Office</vt:lpstr>
      <vt:lpstr>4_Тема Office</vt:lpstr>
      <vt:lpstr>5_Тема Office</vt:lpstr>
      <vt:lpstr>6_Тема Office</vt:lpstr>
      <vt:lpstr>Министерство образования и науки Камчатского края</vt:lpstr>
      <vt:lpstr>Основные вопросы, содержащиеся в обращениях граждан, поступивших во II квартале 2016 года</vt:lpstr>
      <vt:lpstr>  Количество обращений, поступивших во II квартале 2016 года по сравнению с обращениями, поступившими во II квартале 2015 года, с распределением по районам Камчатского края </vt:lpstr>
      <vt:lpstr>Обращения поступившие во II квартале 2016 года</vt:lpstr>
      <vt:lpstr>Результаты рассмотрения обращений, поступивших в Министерство образования и науки Камчатского края  во II квартале 2016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Царёва Ксения Игоревна</dc:creator>
  <cp:lastModifiedBy>Царёва Ксения Игоревна</cp:lastModifiedBy>
  <cp:revision>12</cp:revision>
  <dcterms:created xsi:type="dcterms:W3CDTF">2016-10-24T23:00:49Z</dcterms:created>
  <dcterms:modified xsi:type="dcterms:W3CDTF">2016-10-27T02:59:19Z</dcterms:modified>
</cp:coreProperties>
</file>