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A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25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40594925634296"/>
          <c:y val="9.4438307766874896E-2"/>
          <c:w val="0.88159405124088852"/>
          <c:h val="0.411311921231631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Колличество обращений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Лист1!$A$2:$A$11</c:f>
              <c:strCache>
                <c:ptCount val="10"/>
                <c:pt idx="0">
                  <c:v>Вопросы, касающиеся ДОУ</c:v>
                </c:pt>
                <c:pt idx="1">
                  <c:v>Получение жилья</c:v>
                </c:pt>
                <c:pt idx="2">
                  <c:v>Опека и попечительство</c:v>
                </c:pt>
                <c:pt idx="3">
                  <c:v>Запрос об архивных данных</c:v>
                </c:pt>
                <c:pt idx="4">
                  <c:v>Конфликтные ситуации в образовательных учреждениях</c:v>
                </c:pt>
                <c:pt idx="5">
                  <c:v>Вопросы трудоустройства</c:v>
                </c:pt>
                <c:pt idx="6">
                  <c:v>Работа общеобразовательных школ</c:v>
                </c:pt>
                <c:pt idx="7">
                  <c:v>Единый государственный экзамен</c:v>
                </c:pt>
                <c:pt idx="8">
                  <c:v>Работа внешкольных учреждений и лагерей отдыха</c:v>
                </c:pt>
                <c:pt idx="9">
                  <c:v>Другие вопросы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17</c:v>
                </c:pt>
                <c:pt idx="1">
                  <c:v>10</c:v>
                </c:pt>
                <c:pt idx="2">
                  <c:v>2</c:v>
                </c:pt>
                <c:pt idx="3">
                  <c:v>5</c:v>
                </c:pt>
                <c:pt idx="4">
                  <c:v>6</c:v>
                </c:pt>
                <c:pt idx="5">
                  <c:v>3</c:v>
                </c:pt>
                <c:pt idx="6">
                  <c:v>12</c:v>
                </c:pt>
                <c:pt idx="7">
                  <c:v>5</c:v>
                </c:pt>
                <c:pt idx="8">
                  <c:v>5</c:v>
                </c:pt>
                <c:pt idx="9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64520800"/>
        <c:axId val="164521360"/>
      </c:barChart>
      <c:catAx>
        <c:axId val="164520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521360"/>
        <c:crosses val="autoZero"/>
        <c:auto val="1"/>
        <c:lblAlgn val="ctr"/>
        <c:lblOffset val="100"/>
        <c:noMultiLvlLbl val="0"/>
      </c:catAx>
      <c:valAx>
        <c:axId val="16452136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520800"/>
        <c:crosses val="autoZero"/>
        <c:crossBetween val="between"/>
        <c:majorUnit val="5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III квартал 2018 года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51</c:v>
                </c:pt>
                <c:pt idx="1">
                  <c:v>1</c:v>
                </c:pt>
                <c:pt idx="2">
                  <c:v>9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32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III квартал 2017 года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39</c:v>
                </c:pt>
                <c:pt idx="1">
                  <c:v>6</c:v>
                </c:pt>
                <c:pt idx="2">
                  <c:v>11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3</c:v>
                </c:pt>
                <c:pt idx="14">
                  <c:v>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240464"/>
        <c:axId val="163239904"/>
      </c:barChart>
      <c:catAx>
        <c:axId val="163240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39904"/>
        <c:crosses val="autoZero"/>
        <c:auto val="1"/>
        <c:lblAlgn val="ctr"/>
        <c:lblOffset val="100"/>
        <c:noMultiLvlLbl val="0"/>
      </c:catAx>
      <c:valAx>
        <c:axId val="163239904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4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8901734104046208E-2"/>
                  <c:y val="1.05653875564414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524084778420039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52C249A-A58E-4F34-8AC0-D284BAE9220B}" type="CATEGORYNAME">
                      <a:rPr lang="ru-RU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F15D24E-C88D-4E11-852F-D4AD0040710A}" type="PERCENTAGE">
                      <a:rPr lang="ru-RU" baseline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Разъяснено</c:v>
                </c:pt>
                <c:pt idx="1">
                  <c:v>В процессе</c:v>
                </c:pt>
                <c:pt idx="2">
                  <c:v>Решено</c:v>
                </c:pt>
                <c:pt idx="3">
                  <c:v>Меры приняты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14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0.22438</cdr:x>
      <cdr:y>0.35143</cdr:y>
    </cdr:from>
    <cdr:to>
      <cdr:x>0.26479</cdr:x>
      <cdr:y>0.40268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051720" y="1975100"/>
          <a:ext cx="369509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1</a:t>
          </a:r>
          <a:r>
            <a:rPr lang="ru-RU" sz="1200" b="1" dirty="0" smtClean="0">
              <a:solidFill>
                <a:schemeClr val="bg2">
                  <a:lumMod val="25000"/>
                </a:schemeClr>
              </a:solidFill>
            </a:rPr>
            <a:t>0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0.31888</cdr:x>
      <cdr:y>0.43754</cdr:y>
    </cdr:from>
    <cdr:to>
      <cdr:x>0.35929</cdr:x>
      <cdr:y>0.48879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915816" y="2459028"/>
          <a:ext cx="369509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bg2">
                  <a:lumMod val="25000"/>
                </a:schemeClr>
              </a:solidFill>
            </a:rPr>
            <a:t>2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0.4055</cdr:x>
      <cdr:y>0.40268</cdr:y>
    </cdr:from>
    <cdr:to>
      <cdr:x>0.4459</cdr:x>
      <cdr:y>0.45393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707904" y="2263132"/>
          <a:ext cx="369418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bg2">
                  <a:lumMod val="25000"/>
                </a:schemeClr>
              </a:solidFill>
            </a:rPr>
            <a:t>5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0.49213</cdr:x>
      <cdr:y>0.38987</cdr:y>
    </cdr:from>
    <cdr:to>
      <cdr:x>0.53254</cdr:x>
      <cdr:y>0.44112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499992" y="2191124"/>
          <a:ext cx="369509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bg2">
                  <a:lumMod val="25000"/>
                </a:schemeClr>
              </a:solidFill>
            </a:rPr>
            <a:t>6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0.57875</cdr:x>
      <cdr:y>0.4155</cdr:y>
    </cdr:from>
    <cdr:to>
      <cdr:x>0.61916</cdr:x>
      <cdr:y>0.46675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292080" y="2335140"/>
          <a:ext cx="369509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bg2">
                  <a:lumMod val="25000"/>
                </a:schemeClr>
              </a:solidFill>
            </a:rPr>
            <a:t>3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0.66634</cdr:x>
      <cdr:y>0.32687</cdr:y>
    </cdr:from>
    <cdr:to>
      <cdr:x>0.70674</cdr:x>
      <cdr:y>0.37812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092978" y="1837050"/>
          <a:ext cx="369418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>
                  <a:lumMod val="25000"/>
                </a:schemeClr>
              </a:solidFill>
            </a:rPr>
            <a:t>1</a:t>
          </a:r>
          <a:r>
            <a:rPr lang="ru-RU" sz="1200" b="1" dirty="0" smtClean="0">
              <a:solidFill>
                <a:schemeClr val="bg2">
                  <a:lumMod val="25000"/>
                </a:schemeClr>
              </a:solidFill>
            </a:rPr>
            <a:t>2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0.8465</cdr:x>
      <cdr:y>0.38987</cdr:y>
    </cdr:from>
    <cdr:to>
      <cdr:x>0.8869</cdr:x>
      <cdr:y>0.44112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7740352" y="2191124"/>
          <a:ext cx="369418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bg2">
                  <a:lumMod val="25000"/>
                </a:schemeClr>
              </a:solidFill>
            </a:rPr>
            <a:t>5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0.75987</cdr:x>
      <cdr:y>0.38987</cdr:y>
    </cdr:from>
    <cdr:to>
      <cdr:x>0.80027</cdr:x>
      <cdr:y>0.44112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6948264" y="2191124"/>
          <a:ext cx="369418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bg2">
                  <a:lumMod val="25000"/>
                </a:schemeClr>
              </a:solidFill>
            </a:rPr>
            <a:t>5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25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32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452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53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9046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796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981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6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94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60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63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68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5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3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7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2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A04D7-040A-4A22-82D1-7381B09F539A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3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654183"/>
            <a:ext cx="5663806" cy="1729865"/>
          </a:xfrm>
          <a:effectLst/>
        </p:spPr>
        <p:txBody>
          <a:bodyPr>
            <a:noAutofit/>
          </a:bodyPr>
          <a:lstStyle/>
          <a:p>
            <a:pPr lvl="0" algn="ctr"/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accent1"/>
                </a:solidFill>
                <a:effectLst/>
                <a:latin typeface="+mn-lt"/>
              </a:rPr>
              <a:t>Министерство образования и молодежной политики Камчатского края</a:t>
            </a: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9108504" cy="3960440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обращений граждан,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поступивших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квартале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года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июль, август, сентябрь)</a:t>
            </a:r>
          </a:p>
          <a:p>
            <a:pPr lvl="0">
              <a:spcBef>
                <a:spcPts val="0"/>
              </a:spcBef>
              <a:buClrTx/>
              <a:buSzTx/>
            </a:pPr>
            <a:endParaRPr lang="ru-RU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  <a:buClrTx/>
              <a:buSzTx/>
              <a:defRPr/>
            </a:pPr>
            <a:r>
              <a:rPr lang="ru-RU" sz="3600" b="1" i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Picture 2" descr="Герб Камчатского кр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1285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38618" y="3861048"/>
            <a:ext cx="7272808" cy="22322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В </a:t>
            </a:r>
            <a:r>
              <a:rPr lang="en-US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III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квартале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2018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года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поступило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99 обращений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,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за аналогичный период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2017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года поступило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i="1" u="sng" dirty="0">
                <a:solidFill>
                  <a:schemeClr val="bg1"/>
                </a:solidFill>
                <a:cs typeface="Arial" charset="0"/>
              </a:rPr>
              <a:t>9</a:t>
            </a:r>
            <a:r>
              <a:rPr lang="ru-RU" sz="2400" b="1" i="1" u="sng" dirty="0" smtClean="0">
                <a:solidFill>
                  <a:schemeClr val="bg1"/>
                </a:solidFill>
                <a:cs typeface="Arial" charset="0"/>
              </a:rPr>
              <a:t>6 обращений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граждан </a:t>
            </a:r>
          </a:p>
        </p:txBody>
      </p:sp>
    </p:spTree>
    <p:extLst>
      <p:ext uri="{BB962C8B-B14F-4D97-AF65-F5344CB8AC3E}">
        <p14:creationId xmlns:p14="http://schemas.microsoft.com/office/powerpoint/2010/main" val="386273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222" y="171251"/>
            <a:ext cx="6589199" cy="1280890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вопросы, содержащиеся в обращениях граждан, поступивших в 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2018 года</a:t>
            </a:r>
            <a:endParaRPr lang="ru-RU" sz="2400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544605"/>
              </p:ext>
            </p:extLst>
          </p:nvPr>
        </p:nvGraphicFramePr>
        <p:xfrm>
          <a:off x="0" y="1237876"/>
          <a:ext cx="9144000" cy="5620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9632" y="2806005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17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52730" y="437423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42000" y="263691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19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532440" y="1844824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34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9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56984" cy="1228998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обращений, поступивших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обращениями, поступившими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года, с распределением по районам Камчатского края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240646"/>
              </p:ext>
            </p:extLst>
          </p:nvPr>
        </p:nvGraphicFramePr>
        <p:xfrm>
          <a:off x="0" y="1600200"/>
          <a:ext cx="9036496" cy="52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487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42772"/>
            <a:ext cx="7309279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r>
              <a:rPr lang="en-US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поступившие </a:t>
            </a:r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III </a:t>
            </a:r>
            <a:r>
              <a:rPr lang="ru-RU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6906" y="2924944"/>
            <a:ext cx="2592288" cy="13681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Всего поступило обращений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</a:rPr>
              <a:t>99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1518" y="1556792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Полученные по почте - 28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9635" y="2421671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Переданные лично - 16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53845" y="4239238"/>
            <a:ext cx="3528392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Полученные по электронной почте, интернету - 54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3845" y="5229499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Принятые на личном приеме - 1</a:t>
            </a:r>
            <a:endParaRPr lang="ru-RU" dirty="0">
              <a:solidFill>
                <a:schemeClr val="accent1"/>
              </a:solidFill>
            </a:endParaRPr>
          </a:p>
        </p:txBody>
      </p:sp>
      <p:cxnSp>
        <p:nvCxnSpPr>
          <p:cNvPr id="12" name="Соединительная линия уступом 11"/>
          <p:cNvCxnSpPr>
            <a:stCxn id="5" idx="0"/>
          </p:cNvCxnSpPr>
          <p:nvPr/>
        </p:nvCxnSpPr>
        <p:spPr>
          <a:xfrm rot="5400000" flipH="1" flipV="1">
            <a:off x="2623280" y="1028590"/>
            <a:ext cx="1116124" cy="267658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5" idx="4"/>
            <a:endCxn id="10" idx="1"/>
          </p:cNvCxnSpPr>
          <p:nvPr/>
        </p:nvCxnSpPr>
        <p:spPr>
          <a:xfrm rot="16200000" flipH="1">
            <a:off x="2604232" y="3531913"/>
            <a:ext cx="1188431" cy="271079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5" idx="7"/>
            <a:endCxn id="7" idx="1"/>
          </p:cNvCxnSpPr>
          <p:nvPr/>
        </p:nvCxnSpPr>
        <p:spPr>
          <a:xfrm rot="5400000" flipH="1" flipV="1">
            <a:off x="3413795" y="2019466"/>
            <a:ext cx="451606" cy="176007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5" idx="5"/>
          </p:cNvCxnSpPr>
          <p:nvPr/>
        </p:nvCxnSpPr>
        <p:spPr>
          <a:xfrm rot="16200000" flipH="1">
            <a:off x="3430509" y="3421787"/>
            <a:ext cx="452389" cy="179428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41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490" y="332656"/>
            <a:ext cx="6589199" cy="1509490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Результаты рассмотрения обращений, поступивших в Министерство образования и 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молодежной политики 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Камчатского края </a:t>
            </a:r>
            <a:b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</a:b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в I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II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 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квартале 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2018 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года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478573"/>
              </p:ext>
            </p:extLst>
          </p:nvPr>
        </p:nvGraphicFramePr>
        <p:xfrm>
          <a:off x="1943100" y="1842146"/>
          <a:ext cx="6591300" cy="4069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23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618</TotalTime>
  <Words>143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Constantia</vt:lpstr>
      <vt:lpstr>Times New Roman</vt:lpstr>
      <vt:lpstr>Wingdings 3</vt:lpstr>
      <vt:lpstr>Легкий дым</vt:lpstr>
      <vt:lpstr>                  Министерство образования и молодежной политики Камчатского края </vt:lpstr>
      <vt:lpstr>Основные вопросы, содержащиеся в обращениях граждан, поступивших в III квартале 2018 года</vt:lpstr>
      <vt:lpstr>Количество обращений, поступивших в III квартале 2018 года по сравнению с обращениями, поступившими в III квартале 2017 года, с распределением по районам Камчатского края</vt:lpstr>
      <vt:lpstr>Обращения, поступившие в III квартале 2018 года </vt:lpstr>
      <vt:lpstr>Результаты рассмотрения обращений, поступивших в Министерство образования и молодежной политики Камчатского края  в III квартале 2018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Камчатского края</dc:title>
  <dc:creator>Андрощук Анастасия Алексеевна</dc:creator>
  <cp:lastModifiedBy>Андрощук Анастасия Алексеевна</cp:lastModifiedBy>
  <cp:revision>49</cp:revision>
  <dcterms:created xsi:type="dcterms:W3CDTF">2017-03-28T02:03:13Z</dcterms:created>
  <dcterms:modified xsi:type="dcterms:W3CDTF">2018-10-04T21:36:55Z</dcterms:modified>
</cp:coreProperties>
</file>