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4A11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4" d="100"/>
          <a:sy n="74" d="100"/>
        </p:scale>
        <p:origin x="-360" y="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378593828029765E-2"/>
          <c:y val="3.6997909323206513E-2"/>
          <c:w val="0.90847908366533869"/>
          <c:h val="0.50867235408898226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Колличество обращений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shade val="60000"/>
                  </a:schemeClr>
                </a:gs>
                <a:gs pos="33000">
                  <a:schemeClr val="accent4">
                    <a:tint val="86500"/>
                  </a:schemeClr>
                </a:gs>
                <a:gs pos="46750">
                  <a:schemeClr val="accent4">
                    <a:tint val="71000"/>
                    <a:satMod val="112000"/>
                  </a:schemeClr>
                </a:gs>
                <a:gs pos="53000">
                  <a:schemeClr val="accent4">
                    <a:tint val="71000"/>
                    <a:satMod val="112000"/>
                  </a:schemeClr>
                </a:gs>
                <a:gs pos="68000">
                  <a:schemeClr val="accent4">
                    <a:tint val="86000"/>
                  </a:schemeClr>
                </a:gs>
                <a:gs pos="100000">
                  <a:schemeClr val="accent4">
                    <a:shade val="60000"/>
                  </a:schemeClr>
                </a:gs>
              </a:gsLst>
              <a:lin ang="8350000" scaled="1"/>
            </a:gradFill>
            <a:ln>
              <a:noFill/>
            </a:ln>
            <a:effectLst>
              <a:outerShdw blurRad="190500" dist="228600" dir="2700000" sy="90000" rotWithShape="0">
                <a:srgbClr val="000000">
                  <a:alpha val="25500"/>
                </a:srgbClr>
              </a:outerShdw>
            </a:effectLst>
            <a:scene3d>
              <a:camera prst="orthographicFront" fov="0">
                <a:rot lat="0" lon="0" rev="0"/>
              </a:camera>
              <a:lightRig rig="soft" dir="tl">
                <a:rot lat="0" lon="0" rev="20100000"/>
              </a:lightRig>
            </a:scene3d>
            <a:sp3d>
              <a:bevelT w="50800" h="50800"/>
            </a:sp3d>
          </c:spPr>
          <c:invertIfNegative val="0"/>
          <c:cat>
            <c:strRef>
              <c:f>Лист1!$A$2:$A$9</c:f>
              <c:strCache>
                <c:ptCount val="8"/>
                <c:pt idx="0">
                  <c:v>Вопросы, касающиеся ДОУ</c:v>
                </c:pt>
                <c:pt idx="1">
                  <c:v>Получение жилья</c:v>
                </c:pt>
                <c:pt idx="2">
                  <c:v>Вопросы опеки и попечительства</c:v>
                </c:pt>
                <c:pt idx="3">
                  <c:v>Организация и оплата труда в образовательных учреждениях</c:v>
                </c:pt>
                <c:pt idx="4">
                  <c:v>Запрос архивных данных</c:v>
                </c:pt>
                <c:pt idx="5">
                  <c:v>Критика управления системой образования</c:v>
                </c:pt>
                <c:pt idx="6">
                  <c:v>Вопросы кадрового обеспечения</c:v>
                </c:pt>
                <c:pt idx="7">
                  <c:v>Другие вопросы, касающиеся системы образования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17</c:v>
                </c:pt>
                <c:pt idx="1">
                  <c:v>22</c:v>
                </c:pt>
                <c:pt idx="2">
                  <c:v>11</c:v>
                </c:pt>
                <c:pt idx="3">
                  <c:v>4</c:v>
                </c:pt>
                <c:pt idx="4">
                  <c:v>4</c:v>
                </c:pt>
                <c:pt idx="5">
                  <c:v>15</c:v>
                </c:pt>
                <c:pt idx="6">
                  <c:v>9</c:v>
                </c:pt>
                <c:pt idx="7">
                  <c:v>54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5"/>
        <c:overlap val="100"/>
        <c:axId val="82222464"/>
        <c:axId val="52139136"/>
      </c:barChart>
      <c:catAx>
        <c:axId val="8222246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000" baseline="0">
                <a:solidFill>
                  <a:schemeClr val="bg1"/>
                </a:solidFill>
              </a:defRPr>
            </a:pPr>
            <a:endParaRPr lang="ru-RU"/>
          </a:p>
        </c:txPr>
        <c:crossAx val="52139136"/>
        <c:crosses val="autoZero"/>
        <c:auto val="1"/>
        <c:lblAlgn val="ctr"/>
        <c:lblOffset val="100"/>
        <c:tickMarkSkip val="3"/>
        <c:noMultiLvlLbl val="0"/>
      </c:catAx>
      <c:valAx>
        <c:axId val="52139136"/>
        <c:scaling>
          <c:orientation val="minMax"/>
          <c:max val="60"/>
        </c:scaling>
        <c:delete val="0"/>
        <c:axPos val="l"/>
        <c:majorGridlines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baseline="0">
                <a:solidFill>
                  <a:schemeClr val="bg1"/>
                </a:solidFill>
              </a:defRPr>
            </a:pPr>
            <a:endParaRPr lang="ru-RU"/>
          </a:p>
        </c:txPr>
        <c:crossAx val="82222464"/>
        <c:crosses val="autoZero"/>
        <c:crossBetween val="between"/>
        <c:majorUnit val="5"/>
        <c:minorUnit val="1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1"/>
          <c:order val="1"/>
          <c:tx>
            <c:strRef>
              <c:f>Лист1!$C$1</c:f>
              <c:strCache>
                <c:ptCount val="1"/>
                <c:pt idx="0">
                  <c:v>II квартал 2016 года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baseline="0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Лист1!$A$2:$A$16</c:f>
              <c:strCache>
                <c:ptCount val="15"/>
                <c:pt idx="0">
                  <c:v>Петропавловск-Камчатский ГО</c:v>
                </c:pt>
                <c:pt idx="1">
                  <c:v>Вилючинский ГО</c:v>
                </c:pt>
                <c:pt idx="2">
                  <c:v>Елизовский МР</c:v>
                </c:pt>
                <c:pt idx="3">
                  <c:v>Мильковский МР</c:v>
                </c:pt>
                <c:pt idx="4">
                  <c:v>Соболевский МР</c:v>
                </c:pt>
                <c:pt idx="5">
                  <c:v>Алеутский МР</c:v>
                </c:pt>
                <c:pt idx="6">
                  <c:v>Быстринский МР</c:v>
                </c:pt>
                <c:pt idx="7">
                  <c:v>Усть-Камчатский МР</c:v>
                </c:pt>
                <c:pt idx="8">
                  <c:v>Усть-Большерецкий МР</c:v>
                </c:pt>
                <c:pt idx="9">
                  <c:v>поселок Палана</c:v>
                </c:pt>
                <c:pt idx="10">
                  <c:v>Пенжинский МР</c:v>
                </c:pt>
                <c:pt idx="11">
                  <c:v>Олюторский МР</c:v>
                </c:pt>
                <c:pt idx="12">
                  <c:v>Карагинский МР</c:v>
                </c:pt>
                <c:pt idx="13">
                  <c:v>Тигильский МР</c:v>
                </c:pt>
                <c:pt idx="14">
                  <c:v>не установлено</c:v>
                </c:pt>
              </c:strCache>
            </c:strRef>
          </c:cat>
          <c:val>
            <c:numRef>
              <c:f>Лист1!$C$2:$C$16</c:f>
              <c:numCache>
                <c:formatCode>General</c:formatCode>
                <c:ptCount val="15"/>
                <c:pt idx="0">
                  <c:v>52</c:v>
                </c:pt>
                <c:pt idx="1">
                  <c:v>4</c:v>
                </c:pt>
                <c:pt idx="2">
                  <c:v>9</c:v>
                </c:pt>
                <c:pt idx="3">
                  <c:v>4</c:v>
                </c:pt>
                <c:pt idx="4">
                  <c:v>2</c:v>
                </c:pt>
                <c:pt idx="5">
                  <c:v>0</c:v>
                </c:pt>
                <c:pt idx="6">
                  <c:v>0</c:v>
                </c:pt>
                <c:pt idx="7">
                  <c:v>3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4</c:v>
                </c:pt>
                <c:pt idx="13">
                  <c:v>0</c:v>
                </c:pt>
                <c:pt idx="14">
                  <c:v>37</c:v>
                </c:pt>
              </c:numCache>
            </c:numRef>
          </c:val>
        </c:ser>
        <c:ser>
          <c:idx val="0"/>
          <c:order val="0"/>
          <c:tx>
            <c:strRef>
              <c:f>Лист1!$B$1</c:f>
              <c:strCache>
                <c:ptCount val="1"/>
                <c:pt idx="0">
                  <c:v>II квартал 2017 года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baseline="0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Лист1!$A$2:$A$16</c:f>
              <c:strCache>
                <c:ptCount val="15"/>
                <c:pt idx="0">
                  <c:v>Петропавловск-Камчатский ГО</c:v>
                </c:pt>
                <c:pt idx="1">
                  <c:v>Вилючинский ГО</c:v>
                </c:pt>
                <c:pt idx="2">
                  <c:v>Елизовский МР</c:v>
                </c:pt>
                <c:pt idx="3">
                  <c:v>Мильковский МР</c:v>
                </c:pt>
                <c:pt idx="4">
                  <c:v>Соболевский МР</c:v>
                </c:pt>
                <c:pt idx="5">
                  <c:v>Алеутский МР</c:v>
                </c:pt>
                <c:pt idx="6">
                  <c:v>Быстринский МР</c:v>
                </c:pt>
                <c:pt idx="7">
                  <c:v>Усть-Камчатский МР</c:v>
                </c:pt>
                <c:pt idx="8">
                  <c:v>Усть-Большерецкий МР</c:v>
                </c:pt>
                <c:pt idx="9">
                  <c:v>поселок Палана</c:v>
                </c:pt>
                <c:pt idx="10">
                  <c:v>Пенжинский МР</c:v>
                </c:pt>
                <c:pt idx="11">
                  <c:v>Олюторский МР</c:v>
                </c:pt>
                <c:pt idx="12">
                  <c:v>Карагинский МР</c:v>
                </c:pt>
                <c:pt idx="13">
                  <c:v>Тигильский МР</c:v>
                </c:pt>
                <c:pt idx="14">
                  <c:v>не установлено</c:v>
                </c:pt>
              </c:strCache>
            </c:strRef>
          </c:cat>
          <c:val>
            <c:numRef>
              <c:f>Лист1!$B$2:$B$16</c:f>
              <c:numCache>
                <c:formatCode>General</c:formatCode>
                <c:ptCount val="15"/>
                <c:pt idx="0">
                  <c:v>67</c:v>
                </c:pt>
                <c:pt idx="1">
                  <c:v>3</c:v>
                </c:pt>
                <c:pt idx="2">
                  <c:v>19</c:v>
                </c:pt>
                <c:pt idx="3">
                  <c:v>2</c:v>
                </c:pt>
                <c:pt idx="4">
                  <c:v>1</c:v>
                </c:pt>
                <c:pt idx="5">
                  <c:v>1</c:v>
                </c:pt>
                <c:pt idx="6">
                  <c:v>2</c:v>
                </c:pt>
                <c:pt idx="7">
                  <c:v>2</c:v>
                </c:pt>
                <c:pt idx="8">
                  <c:v>5</c:v>
                </c:pt>
                <c:pt idx="9">
                  <c:v>0</c:v>
                </c:pt>
                <c:pt idx="10">
                  <c:v>1</c:v>
                </c:pt>
                <c:pt idx="11">
                  <c:v>2</c:v>
                </c:pt>
                <c:pt idx="12">
                  <c:v>0</c:v>
                </c:pt>
                <c:pt idx="13">
                  <c:v>0</c:v>
                </c:pt>
                <c:pt idx="14">
                  <c:v>31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53574272"/>
        <c:axId val="53588352"/>
      </c:barChart>
      <c:catAx>
        <c:axId val="5357427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200" baseline="0">
                <a:solidFill>
                  <a:schemeClr val="bg1"/>
                </a:solidFill>
              </a:defRPr>
            </a:pPr>
            <a:endParaRPr lang="ru-RU"/>
          </a:p>
        </c:txPr>
        <c:crossAx val="53588352"/>
        <c:crosses val="autoZero"/>
        <c:auto val="1"/>
        <c:lblAlgn val="ctr"/>
        <c:lblOffset val="100"/>
        <c:noMultiLvlLbl val="0"/>
      </c:catAx>
      <c:valAx>
        <c:axId val="53588352"/>
        <c:scaling>
          <c:orientation val="minMax"/>
          <c:max val="80"/>
          <c:min val="0"/>
        </c:scaling>
        <c:delete val="0"/>
        <c:axPos val="l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baseline="0">
                <a:solidFill>
                  <a:schemeClr val="bg1"/>
                </a:solidFill>
              </a:defRPr>
            </a:pPr>
            <a:endParaRPr lang="ru-RU"/>
          </a:p>
        </c:txPr>
        <c:crossAx val="53574272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baseline="0">
              <a:solidFill>
                <a:schemeClr val="bg1"/>
              </a:solidFill>
            </a:defRPr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autoTitleDeleted val="1"/>
    <c:view3D>
      <c:rotX val="75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aseline="0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Лист1!$A$2:$A$5</c:f>
              <c:strCache>
                <c:ptCount val="4"/>
                <c:pt idx="0">
                  <c:v>Разъяснено</c:v>
                </c:pt>
                <c:pt idx="1">
                  <c:v>Решено</c:v>
                </c:pt>
                <c:pt idx="2">
                  <c:v>Меры приняты</c:v>
                </c:pt>
                <c:pt idx="3">
                  <c:v>В процессе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108</c:v>
                </c:pt>
                <c:pt idx="1">
                  <c:v>8</c:v>
                </c:pt>
                <c:pt idx="2">
                  <c:v>1</c:v>
                </c:pt>
                <c:pt idx="3">
                  <c:v>19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layout/>
      <c:overlay val="0"/>
      <c:txPr>
        <a:bodyPr/>
        <a:lstStyle/>
        <a:p>
          <a:pPr>
            <a:defRPr baseline="0">
              <a:solidFill>
                <a:schemeClr val="bg1"/>
              </a:solidFill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A04D7-040A-4A22-82D1-7381B09F539A}" type="datetimeFigureOut">
              <a:rPr lang="ru-RU" smtClean="0"/>
              <a:t>13.07.2017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F847D-A0D0-4C0E-A9A2-6842BCE9BE08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A04D7-040A-4A22-82D1-7381B09F539A}" type="datetimeFigureOut">
              <a:rPr lang="ru-RU" smtClean="0"/>
              <a:t>13.07.2017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F847D-A0D0-4C0E-A9A2-6842BCE9BE0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A04D7-040A-4A22-82D1-7381B09F539A}" type="datetimeFigureOut">
              <a:rPr lang="ru-RU" smtClean="0"/>
              <a:t>13.07.2017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F847D-A0D0-4C0E-A9A2-6842BCE9BE0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A04D7-040A-4A22-82D1-7381B09F539A}" type="datetimeFigureOut">
              <a:rPr lang="ru-RU" smtClean="0"/>
              <a:t>13.07.2017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F847D-A0D0-4C0E-A9A2-6842BCE9BE0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A04D7-040A-4A22-82D1-7381B09F539A}" type="datetimeFigureOut">
              <a:rPr lang="ru-RU" smtClean="0"/>
              <a:t>13.07.2017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F40F847D-A0D0-4C0E-A9A2-6842BCE9BE0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A04D7-040A-4A22-82D1-7381B09F539A}" type="datetimeFigureOut">
              <a:rPr lang="ru-RU" smtClean="0"/>
              <a:t>13.07.2017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F847D-A0D0-4C0E-A9A2-6842BCE9BE0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A04D7-040A-4A22-82D1-7381B09F539A}" type="datetimeFigureOut">
              <a:rPr lang="ru-RU" smtClean="0"/>
              <a:t>13.07.2017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F847D-A0D0-4C0E-A9A2-6842BCE9BE0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A04D7-040A-4A22-82D1-7381B09F539A}" type="datetimeFigureOut">
              <a:rPr lang="ru-RU" smtClean="0"/>
              <a:t>13.07.2017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F847D-A0D0-4C0E-A9A2-6842BCE9BE0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A04D7-040A-4A22-82D1-7381B09F539A}" type="datetimeFigureOut">
              <a:rPr lang="ru-RU" smtClean="0"/>
              <a:t>13.07.2017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F847D-A0D0-4C0E-A9A2-6842BCE9BE0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A04D7-040A-4A22-82D1-7381B09F539A}" type="datetimeFigureOut">
              <a:rPr lang="ru-RU" smtClean="0"/>
              <a:t>13.07.2017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F847D-A0D0-4C0E-A9A2-6842BCE9BE0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A04D7-040A-4A22-82D1-7381B09F539A}" type="datetimeFigureOut">
              <a:rPr lang="ru-RU" smtClean="0"/>
              <a:t>13.07.2017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F847D-A0D0-4C0E-A9A2-6842BCE9BE0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17A04D7-040A-4A22-82D1-7381B09F539A}" type="datetimeFigureOut">
              <a:rPr lang="ru-RU" smtClean="0"/>
              <a:t>13.07.2017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40F847D-A0D0-4C0E-A9A2-6842BCE9BE0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987824" y="404664"/>
            <a:ext cx="5663806" cy="1729865"/>
          </a:xfrm>
          <a:effectLst/>
        </p:spPr>
        <p:txBody>
          <a:bodyPr>
            <a:noAutofit/>
          </a:bodyPr>
          <a:lstStyle/>
          <a:p>
            <a:pPr lvl="0"/>
            <a:r>
              <a:rPr lang="ru-RU" sz="24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/>
            </a:r>
            <a:br>
              <a:rPr lang="ru-RU" sz="24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ru-RU" sz="24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/>
            </a:r>
            <a:br>
              <a:rPr lang="ru-RU" sz="24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ru-RU" sz="24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/>
            </a:r>
            <a:br>
              <a:rPr lang="ru-RU" sz="24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ru-RU" sz="24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/>
            </a:r>
            <a:br>
              <a:rPr lang="ru-RU" sz="24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ru-RU" sz="24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/>
            </a:r>
            <a:br>
              <a:rPr lang="ru-RU" sz="24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ru-RU" sz="24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/>
            </a:r>
            <a:br>
              <a:rPr lang="ru-RU" sz="24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ru-RU" sz="24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/>
            </a:r>
            <a:br>
              <a:rPr lang="ru-RU" sz="24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ru-RU" sz="24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/>
            </a:r>
            <a:br>
              <a:rPr lang="ru-RU" sz="24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ru-RU" sz="24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/>
            </a:r>
            <a:br>
              <a:rPr lang="ru-RU" sz="24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ru-RU" sz="24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/>
            </a:r>
            <a:br>
              <a:rPr lang="ru-RU" sz="24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ru-RU" sz="24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/>
            </a:r>
            <a:br>
              <a:rPr lang="ru-RU" sz="24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ru-RU" sz="24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/>
            </a:r>
            <a:br>
              <a:rPr lang="ru-RU" sz="24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ru-RU" sz="24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/>
            </a:r>
            <a:br>
              <a:rPr lang="ru-RU" sz="24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ru-RU" sz="24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/>
            </a:r>
            <a:br>
              <a:rPr lang="ru-RU" sz="24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ru-RU" sz="24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/>
            </a:r>
            <a:br>
              <a:rPr lang="ru-RU" sz="24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ru-RU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/>
            </a:r>
            <a:br>
              <a:rPr lang="ru-RU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ru-RU" sz="2800" i="1" dirty="0" smtClean="0">
                <a:solidFill>
                  <a:schemeClr val="accent4">
                    <a:lumMod val="50000"/>
                  </a:schemeClr>
                </a:solidFill>
                <a:effectLst/>
                <a:latin typeface="+mn-lt"/>
              </a:rPr>
              <a:t>Министерство образования и науки Камчатского края</a:t>
            </a:r>
            <a:r>
              <a:rPr lang="ru-RU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28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2636912"/>
            <a:ext cx="9108504" cy="3960440"/>
          </a:xfrm>
        </p:spPr>
        <p:txBody>
          <a:bodyPr/>
          <a:lstStyle/>
          <a:p>
            <a:pPr lvl="0">
              <a:spcBef>
                <a:spcPts val="0"/>
              </a:spcBef>
              <a:buClrTx/>
              <a:buSzTx/>
            </a:pPr>
            <a:r>
              <a:rPr lang="ru-RU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Обзор обращений граждан, </a:t>
            </a:r>
            <a:r>
              <a:rPr lang="ru-RU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поступивших</a:t>
            </a:r>
            <a:r>
              <a:rPr lang="en-US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 </a:t>
            </a:r>
            <a:r>
              <a:rPr lang="en-US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 </a:t>
            </a:r>
            <a:r>
              <a:rPr lang="ru-RU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квартале</a:t>
            </a:r>
            <a:r>
              <a:rPr lang="en-US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</a:t>
            </a:r>
            <a:r>
              <a:rPr lang="en-US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</a:t>
            </a:r>
            <a:r>
              <a:rPr lang="ru-RU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года</a:t>
            </a:r>
            <a:r>
              <a:rPr lang="en-US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</a:t>
            </a:r>
            <a:r>
              <a:rPr lang="ru-RU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апрель, май, июнь)</a:t>
            </a:r>
          </a:p>
          <a:p>
            <a:pPr lvl="0">
              <a:spcBef>
                <a:spcPts val="0"/>
              </a:spcBef>
              <a:buClrTx/>
              <a:buSzTx/>
            </a:pPr>
            <a:endParaRPr lang="ru-RU" sz="2400" b="1" i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>
              <a:spcBef>
                <a:spcPct val="0"/>
              </a:spcBef>
              <a:buClrTx/>
              <a:buSzTx/>
              <a:defRPr/>
            </a:pPr>
            <a:r>
              <a:rPr lang="ru-RU" sz="3600" b="1" i="1" dirty="0">
                <a:solidFill>
                  <a:prstClr val="black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Constantia" panose="02030602050306030303" pitchFamily="18" charset="0"/>
                <a:cs typeface="Arial" charset="0"/>
              </a:rPr>
              <a:t> </a:t>
            </a:r>
            <a:endParaRPr lang="ru-RU" sz="24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dirty="0"/>
          </a:p>
        </p:txBody>
      </p:sp>
      <p:pic>
        <p:nvPicPr>
          <p:cNvPr id="4" name="Picture 2" descr="Герб Камчатского края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836712"/>
            <a:ext cx="1285875" cy="1643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Прямоугольник 8"/>
          <p:cNvSpPr/>
          <p:nvPr/>
        </p:nvSpPr>
        <p:spPr>
          <a:xfrm>
            <a:off x="1138618" y="3861048"/>
            <a:ext cx="7272808" cy="223224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spcBef>
                <a:spcPct val="0"/>
              </a:spcBef>
              <a:defRPr/>
            </a:pPr>
            <a:r>
              <a:rPr lang="ru-RU" sz="2400" b="1" i="1" dirty="0" smtClean="0">
                <a:solidFill>
                  <a:schemeClr val="bg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cs typeface="Arial" charset="0"/>
              </a:rPr>
              <a:t>Во </a:t>
            </a:r>
            <a:r>
              <a:rPr lang="en-US" sz="2400" b="1" i="1" u="sng" dirty="0" smtClean="0">
                <a:solidFill>
                  <a:schemeClr val="bg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cs typeface="Arial" charset="0"/>
              </a:rPr>
              <a:t>II </a:t>
            </a:r>
            <a:r>
              <a:rPr lang="ru-RU" sz="2400" b="1" i="1" u="sng" dirty="0">
                <a:solidFill>
                  <a:schemeClr val="bg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cs typeface="Arial" charset="0"/>
              </a:rPr>
              <a:t>квартале 2017 года </a:t>
            </a:r>
            <a:r>
              <a:rPr lang="ru-RU" sz="2400" b="1" i="1" dirty="0">
                <a:solidFill>
                  <a:schemeClr val="bg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cs typeface="Arial" charset="0"/>
              </a:rPr>
              <a:t>поступило </a:t>
            </a:r>
            <a:r>
              <a:rPr lang="ru-RU" sz="2400" b="1" i="1" u="sng" dirty="0" smtClean="0">
                <a:solidFill>
                  <a:schemeClr val="bg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cs typeface="Arial" charset="0"/>
              </a:rPr>
              <a:t>136 обращений</a:t>
            </a:r>
            <a:r>
              <a:rPr lang="ru-RU" sz="2400" b="1" i="1" dirty="0" smtClean="0">
                <a:solidFill>
                  <a:schemeClr val="bg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cs typeface="Arial" charset="0"/>
              </a:rPr>
              <a:t>, </a:t>
            </a:r>
            <a:r>
              <a:rPr lang="ru-RU" sz="2400" b="1" i="1" dirty="0">
                <a:solidFill>
                  <a:schemeClr val="bg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cs typeface="Arial" charset="0"/>
              </a:rPr>
              <a:t>за аналогичный период 2016 года поступило </a:t>
            </a:r>
          </a:p>
          <a:p>
            <a:pPr lvl="0" algn="ctr">
              <a:spcBef>
                <a:spcPct val="0"/>
              </a:spcBef>
              <a:defRPr/>
            </a:pPr>
            <a:r>
              <a:rPr lang="ru-RU" sz="2400" b="1" i="1" u="sng" dirty="0" smtClean="0">
                <a:solidFill>
                  <a:schemeClr val="bg1"/>
                </a:solidFill>
                <a:cs typeface="Arial" charset="0"/>
              </a:rPr>
              <a:t>119 обращения </a:t>
            </a:r>
            <a:r>
              <a:rPr lang="ru-RU" sz="2400" b="1" i="1" u="sng" dirty="0">
                <a:solidFill>
                  <a:schemeClr val="bg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cs typeface="Arial" charset="0"/>
              </a:rPr>
              <a:t>граждан </a:t>
            </a:r>
          </a:p>
        </p:txBody>
      </p:sp>
    </p:spTree>
    <p:extLst>
      <p:ext uri="{BB962C8B-B14F-4D97-AF65-F5344CB8AC3E}">
        <p14:creationId xmlns:p14="http://schemas.microsoft.com/office/powerpoint/2010/main" val="38627300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effectLst/>
        </p:spPr>
        <p:txBody>
          <a:bodyPr>
            <a:normAutofit/>
          </a:bodyPr>
          <a:lstStyle/>
          <a:p>
            <a:r>
              <a:rPr lang="ru-RU" sz="2400" i="1" dirty="0" smtClean="0">
                <a:solidFill>
                  <a:schemeClr val="tx1"/>
                </a:solidFill>
                <a:effectLst/>
                <a:latin typeface="+mn-lt"/>
              </a:rPr>
              <a:t>Основные вопросы, содержащиеся в обращениях граждан, поступивших во </a:t>
            </a:r>
            <a:r>
              <a:rPr lang="en-US" sz="2400" i="1" dirty="0" smtClean="0">
                <a:solidFill>
                  <a:schemeClr val="tx1"/>
                </a:solidFill>
                <a:effectLst/>
                <a:latin typeface="+mn-lt"/>
              </a:rPr>
              <a:t>II </a:t>
            </a:r>
            <a:r>
              <a:rPr lang="ru-RU" sz="2400" i="1" dirty="0" smtClean="0">
                <a:solidFill>
                  <a:schemeClr val="tx1"/>
                </a:solidFill>
                <a:effectLst/>
                <a:latin typeface="+mn-lt"/>
              </a:rPr>
              <a:t>квартале 2017 года</a:t>
            </a:r>
            <a:endParaRPr lang="ru-RU" sz="2400" i="1" dirty="0">
              <a:solidFill>
                <a:schemeClr val="tx1"/>
              </a:solidFill>
              <a:effectLst/>
              <a:latin typeface="+mn-lt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59016926"/>
              </p:ext>
            </p:extLst>
          </p:nvPr>
        </p:nvGraphicFramePr>
        <p:xfrm>
          <a:off x="0" y="908720"/>
          <a:ext cx="9027004" cy="79208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1082427" y="3789040"/>
            <a:ext cx="360040" cy="2880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17</a:t>
            </a:r>
            <a:endParaRPr lang="ru-RU" sz="10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123728" y="3456329"/>
            <a:ext cx="360040" cy="2880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22</a:t>
            </a:r>
            <a:endParaRPr lang="ru-RU" sz="10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151250" y="4204090"/>
            <a:ext cx="360040" cy="2880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11</a:t>
            </a:r>
            <a:endParaRPr lang="ru-RU" sz="10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4153462" y="4647054"/>
            <a:ext cx="360040" cy="2880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4</a:t>
            </a:r>
            <a:endParaRPr lang="ru-RU" sz="10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5148064" y="4605104"/>
            <a:ext cx="360040" cy="2880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4</a:t>
            </a:r>
            <a:endParaRPr lang="ru-RU" sz="10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6228184" y="3916058"/>
            <a:ext cx="360040" cy="2880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15</a:t>
            </a:r>
            <a:endParaRPr lang="ru-RU" sz="10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7236296" y="4317072"/>
            <a:ext cx="360040" cy="2880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9</a:t>
            </a:r>
            <a:endParaRPr lang="ru-RU" sz="10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8244408" y="1273622"/>
            <a:ext cx="360040" cy="2880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54</a:t>
            </a:r>
            <a:endParaRPr lang="ru-RU" sz="1000" dirty="0"/>
          </a:p>
        </p:txBody>
      </p:sp>
    </p:spTree>
    <p:extLst>
      <p:ext uri="{BB962C8B-B14F-4D97-AF65-F5344CB8AC3E}">
        <p14:creationId xmlns:p14="http://schemas.microsoft.com/office/powerpoint/2010/main" val="26488905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496" y="274638"/>
            <a:ext cx="9073008" cy="1143000"/>
          </a:xfrm>
        </p:spPr>
        <p:txBody>
          <a:bodyPr>
            <a:noAutofit/>
          </a:bodyPr>
          <a:lstStyle/>
          <a:p>
            <a:r>
              <a:rPr lang="ru-RU" sz="2400" i="1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charset="0"/>
              </a:rPr>
              <a:t>Количество обращений, поступивших </a:t>
            </a:r>
            <a:r>
              <a:rPr lang="ru-RU" sz="2400" i="1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charset="0"/>
              </a:rPr>
              <a:t>во </a:t>
            </a:r>
            <a:r>
              <a:rPr lang="en-US" sz="2400" i="1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charset="0"/>
              </a:rPr>
              <a:t>II</a:t>
            </a:r>
            <a:r>
              <a:rPr lang="ru-RU" sz="2400" i="1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charset="0"/>
              </a:rPr>
              <a:t> </a:t>
            </a:r>
            <a:r>
              <a:rPr lang="ru-RU" sz="2400" i="1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charset="0"/>
              </a:rPr>
              <a:t>квартале </a:t>
            </a:r>
            <a:r>
              <a:rPr lang="ru-RU" sz="2400" i="1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charset="0"/>
              </a:rPr>
              <a:t>201</a:t>
            </a:r>
            <a:r>
              <a:rPr lang="en-US" sz="2400" i="1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charset="0"/>
              </a:rPr>
              <a:t>7</a:t>
            </a:r>
            <a:r>
              <a:rPr lang="ru-RU" sz="2400" i="1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charset="0"/>
              </a:rPr>
              <a:t> </a:t>
            </a:r>
            <a:r>
              <a:rPr lang="ru-RU" sz="2400" i="1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charset="0"/>
              </a:rPr>
              <a:t>года по сравнению с обращениями, поступившими </a:t>
            </a:r>
            <a:r>
              <a:rPr lang="ru-RU" sz="2400" i="1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charset="0"/>
              </a:rPr>
              <a:t>во </a:t>
            </a:r>
            <a:r>
              <a:rPr lang="en-US" sz="2400" i="1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charset="0"/>
              </a:rPr>
              <a:t>II</a:t>
            </a:r>
            <a:r>
              <a:rPr lang="ru-RU" sz="2400" i="1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charset="0"/>
              </a:rPr>
              <a:t> </a:t>
            </a:r>
            <a:r>
              <a:rPr lang="ru-RU" sz="2400" i="1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charset="0"/>
              </a:rPr>
              <a:t>квартале </a:t>
            </a:r>
            <a:r>
              <a:rPr lang="ru-RU" sz="2400" i="1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charset="0"/>
              </a:rPr>
              <a:t>201</a:t>
            </a:r>
            <a:r>
              <a:rPr lang="en-US" sz="2400" i="1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charset="0"/>
              </a:rPr>
              <a:t>6</a:t>
            </a:r>
            <a:r>
              <a:rPr lang="ru-RU" sz="2400" i="1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charset="0"/>
              </a:rPr>
              <a:t> </a:t>
            </a:r>
            <a:r>
              <a:rPr lang="ru-RU" sz="2400" i="1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charset="0"/>
              </a:rPr>
              <a:t>года, с распределением по районам Камчатского края</a:t>
            </a:r>
            <a:endParaRPr lang="ru-RU" sz="2400" dirty="0">
              <a:solidFill>
                <a:schemeClr val="tx1"/>
              </a:solidFill>
              <a:effectLst/>
              <a:latin typeface="+mn-lt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57906594"/>
              </p:ext>
            </p:extLst>
          </p:nvPr>
        </p:nvGraphicFramePr>
        <p:xfrm>
          <a:off x="0" y="1600200"/>
          <a:ext cx="9036496" cy="52131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448711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363272" cy="1143000"/>
          </a:xfrm>
        </p:spPr>
        <p:txBody>
          <a:bodyPr>
            <a:normAutofit/>
          </a:bodyPr>
          <a:lstStyle/>
          <a:p>
            <a:r>
              <a:rPr lang="ru-RU" sz="2800" i="1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Обращения</a:t>
            </a:r>
            <a:r>
              <a:rPr lang="en-US" sz="2800" i="1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,</a:t>
            </a:r>
            <a:r>
              <a:rPr lang="ru-RU" sz="2800" i="1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 </a:t>
            </a:r>
            <a:r>
              <a:rPr lang="ru-RU" sz="2800" i="1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поступившие </a:t>
            </a:r>
            <a:r>
              <a:rPr lang="ru-RU" sz="2800" i="1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во</a:t>
            </a:r>
            <a:r>
              <a:rPr lang="en-US" sz="2800" i="1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 II </a:t>
            </a:r>
            <a:r>
              <a:rPr lang="ru-RU" sz="2800" i="1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квартале </a:t>
            </a:r>
            <a:r>
              <a:rPr lang="ru-RU" sz="2800" i="1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2017 </a:t>
            </a:r>
            <a:r>
              <a:rPr lang="ru-RU" sz="2800" i="1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года </a:t>
            </a:r>
            <a:endParaRPr lang="ru-RU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546906" y="2924944"/>
            <a:ext cx="2592288" cy="1368152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Всего поступило обращений</a:t>
            </a:r>
          </a:p>
          <a:p>
            <a:pPr algn="ctr"/>
            <a:r>
              <a:rPr lang="ru-RU" dirty="0" smtClean="0"/>
              <a:t>136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521518" y="1556792"/>
            <a:ext cx="3528392" cy="50405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Полученные по почте - 43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519635" y="2421671"/>
            <a:ext cx="3528392" cy="50405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Переданные лично - 25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4553845" y="3284984"/>
            <a:ext cx="3528392" cy="64807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Полученные по электронной почте, интернету - 60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4553845" y="4293096"/>
            <a:ext cx="3528392" cy="50405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Полученные по факсу - 4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4553845" y="5229499"/>
            <a:ext cx="3528392" cy="50405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Принятые на личном приеме - 4</a:t>
            </a:r>
            <a:endParaRPr lang="ru-RU" dirty="0"/>
          </a:p>
        </p:txBody>
      </p:sp>
      <p:cxnSp>
        <p:nvCxnSpPr>
          <p:cNvPr id="12" name="Соединительная линия уступом 11"/>
          <p:cNvCxnSpPr>
            <a:stCxn id="5" idx="0"/>
          </p:cNvCxnSpPr>
          <p:nvPr/>
        </p:nvCxnSpPr>
        <p:spPr>
          <a:xfrm rot="5400000" flipH="1" flipV="1">
            <a:off x="2623280" y="1028590"/>
            <a:ext cx="1116124" cy="2676585"/>
          </a:xfrm>
          <a:prstGeom prst="bentConnector2">
            <a:avLst/>
          </a:prstGeom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Соединительная линия уступом 15"/>
          <p:cNvCxnSpPr>
            <a:stCxn id="5" idx="4"/>
            <a:endCxn id="10" idx="1"/>
          </p:cNvCxnSpPr>
          <p:nvPr/>
        </p:nvCxnSpPr>
        <p:spPr>
          <a:xfrm rot="16200000" flipH="1">
            <a:off x="2604232" y="3531913"/>
            <a:ext cx="1188431" cy="2710795"/>
          </a:xfrm>
          <a:prstGeom prst="bentConnector2">
            <a:avLst/>
          </a:prstGeom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Соединительная линия уступом 17"/>
          <p:cNvCxnSpPr>
            <a:stCxn id="5" idx="7"/>
            <a:endCxn id="7" idx="1"/>
          </p:cNvCxnSpPr>
          <p:nvPr/>
        </p:nvCxnSpPr>
        <p:spPr>
          <a:xfrm rot="5400000" flipH="1" flipV="1">
            <a:off x="3413795" y="2019466"/>
            <a:ext cx="451606" cy="1760073"/>
          </a:xfrm>
          <a:prstGeom prst="bentConnector2">
            <a:avLst/>
          </a:prstGeom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Соединительная линия уступом 19"/>
          <p:cNvCxnSpPr>
            <a:stCxn id="5" idx="5"/>
            <a:endCxn id="9" idx="1"/>
          </p:cNvCxnSpPr>
          <p:nvPr/>
        </p:nvCxnSpPr>
        <p:spPr>
          <a:xfrm rot="16200000" flipH="1">
            <a:off x="3430509" y="3421787"/>
            <a:ext cx="452389" cy="1794283"/>
          </a:xfrm>
          <a:prstGeom prst="bentConnector2">
            <a:avLst/>
          </a:prstGeom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>
            <a:stCxn id="5" idx="6"/>
            <a:endCxn id="8" idx="1"/>
          </p:cNvCxnSpPr>
          <p:nvPr/>
        </p:nvCxnSpPr>
        <p:spPr>
          <a:xfrm>
            <a:off x="3139194" y="3609020"/>
            <a:ext cx="1414651" cy="0"/>
          </a:xfrm>
          <a:prstGeom prst="line">
            <a:avLst/>
          </a:prstGeom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104180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i="1" dirty="0">
                <a:solidFill>
                  <a:prstClr val="black"/>
                </a:solidFill>
                <a:effectLst/>
                <a:latin typeface="Times New Roman"/>
              </a:rPr>
              <a:t>Результаты рассмотрения обращений, поступивших в Министерство образования и науки Камчатского края </a:t>
            </a:r>
            <a:br>
              <a:rPr lang="ru-RU" sz="2400" i="1" dirty="0">
                <a:solidFill>
                  <a:prstClr val="black"/>
                </a:solidFill>
                <a:effectLst/>
                <a:latin typeface="Times New Roman"/>
              </a:rPr>
            </a:br>
            <a:r>
              <a:rPr lang="ru-RU" sz="2400" i="1" dirty="0" smtClean="0">
                <a:solidFill>
                  <a:prstClr val="black"/>
                </a:solidFill>
                <a:effectLst/>
                <a:latin typeface="Times New Roman"/>
              </a:rPr>
              <a:t>во I</a:t>
            </a:r>
            <a:r>
              <a:rPr lang="en-US" sz="2400" i="1" dirty="0" smtClean="0">
                <a:solidFill>
                  <a:prstClr val="black"/>
                </a:solidFill>
                <a:effectLst/>
                <a:latin typeface="Times New Roman"/>
              </a:rPr>
              <a:t>I</a:t>
            </a:r>
            <a:r>
              <a:rPr lang="ru-RU" sz="2400" i="1" dirty="0" smtClean="0">
                <a:solidFill>
                  <a:prstClr val="black"/>
                </a:solidFill>
                <a:effectLst/>
                <a:latin typeface="Times New Roman"/>
              </a:rPr>
              <a:t> </a:t>
            </a:r>
            <a:r>
              <a:rPr lang="ru-RU" sz="2400" i="1" dirty="0">
                <a:solidFill>
                  <a:prstClr val="black"/>
                </a:solidFill>
                <a:effectLst/>
                <a:latin typeface="Times New Roman"/>
              </a:rPr>
              <a:t>квартале </a:t>
            </a:r>
            <a:r>
              <a:rPr lang="ru-RU" sz="2400" i="1" dirty="0" smtClean="0">
                <a:solidFill>
                  <a:prstClr val="black"/>
                </a:solidFill>
                <a:effectLst/>
                <a:latin typeface="Times New Roman"/>
              </a:rPr>
              <a:t>2017 </a:t>
            </a:r>
            <a:r>
              <a:rPr lang="ru-RU" sz="2400" i="1" dirty="0">
                <a:solidFill>
                  <a:prstClr val="black"/>
                </a:solidFill>
                <a:effectLst/>
                <a:latin typeface="Times New Roman"/>
              </a:rPr>
              <a:t>года</a:t>
            </a:r>
            <a:endParaRPr lang="ru-RU" sz="24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60216222"/>
              </p:ext>
            </p:extLst>
          </p:nvPr>
        </p:nvGraphicFramePr>
        <p:xfrm>
          <a:off x="457200" y="1600200"/>
          <a:ext cx="8229600" cy="4708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52322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Базовая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441</TotalTime>
  <Words>140</Words>
  <Application>Microsoft Office PowerPoint</Application>
  <PresentationFormat>Экран (4:3)</PresentationFormat>
  <Paragraphs>25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Апекс</vt:lpstr>
      <vt:lpstr>                Министерство образования и науки Камчатского края </vt:lpstr>
      <vt:lpstr>Основные вопросы, содержащиеся в обращениях граждан, поступивших во II квартале 2017 года</vt:lpstr>
      <vt:lpstr>Количество обращений, поступивших во II квартале 2017 года по сравнению с обращениями, поступившими во II квартале 2016 года, с распределением по районам Камчатского края</vt:lpstr>
      <vt:lpstr>Обращения, поступившие во II квартале 2017 года </vt:lpstr>
      <vt:lpstr>Результаты рассмотрения обращений, поступивших в Министерство образования и науки Камчатского края  во II квартале 2017 года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Министерство образования и науки Камчатского края</dc:title>
  <dc:creator>Андрощук Анастасия Алексеевна</dc:creator>
  <cp:lastModifiedBy>Шафигуллина А.Р</cp:lastModifiedBy>
  <cp:revision>36</cp:revision>
  <dcterms:created xsi:type="dcterms:W3CDTF">2017-03-28T02:03:13Z</dcterms:created>
  <dcterms:modified xsi:type="dcterms:W3CDTF">2017-07-13T04:22:44Z</dcterms:modified>
</cp:coreProperties>
</file>